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4" r:id="rId2"/>
    <p:sldId id="277" r:id="rId3"/>
    <p:sldId id="310" r:id="rId4"/>
    <p:sldId id="311" r:id="rId5"/>
    <p:sldId id="278" r:id="rId6"/>
    <p:sldId id="281" r:id="rId7"/>
    <p:sldId id="282" r:id="rId8"/>
    <p:sldId id="283" r:id="rId9"/>
    <p:sldId id="287" r:id="rId10"/>
    <p:sldId id="288" r:id="rId11"/>
    <p:sldId id="298" r:id="rId12"/>
    <p:sldId id="299" r:id="rId13"/>
    <p:sldId id="314" r:id="rId14"/>
    <p:sldId id="300" r:id="rId15"/>
    <p:sldId id="315" r:id="rId16"/>
    <p:sldId id="302" r:id="rId17"/>
    <p:sldId id="303" r:id="rId18"/>
    <p:sldId id="304" r:id="rId19"/>
    <p:sldId id="305" r:id="rId20"/>
    <p:sldId id="308" r:id="rId21"/>
    <p:sldId id="293" r:id="rId22"/>
    <p:sldId id="294" r:id="rId23"/>
    <p:sldId id="313" r:id="rId24"/>
    <p:sldId id="295" r:id="rId25"/>
    <p:sldId id="296" r:id="rId26"/>
    <p:sldId id="312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DC198-9785-46F0-9C3C-64D778E71992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A17B2-64E3-4297-B661-523CAB24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8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95A8-1659-44B1-8A27-3F6EC76FAB5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F29D-E280-4D86-879D-6895654185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90FE-9681-467D-8AFB-EC31F83FA5F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8B423-A33E-4C4F-A0B3-4B518423BE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9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5C13-B2C7-419E-B0BA-2145F4370F7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353-9815-44B3-9A4E-23D873B9C4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8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E3C7-0C02-4B62-8506-F5354DAF48D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4670-2C71-4DCE-AD28-4CEAB63D12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7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7F9E-0A73-454D-96D2-581E0B38DB9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B811-E6FA-4086-922D-C2ABAEC5B3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1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24F6-E682-43A5-B4D1-E32B00BBEE0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C35B-11D4-4C06-8BAF-2F71310443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6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3CD1-D981-4DE3-8B42-C117F1E57E3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5C6E-AA9F-45E6-8AD6-5489A846C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5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BEC8-A805-4A4E-8C02-9391D55F8CC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EE5B-155E-4FA1-9DB7-D6A41A4429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7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0004-80F6-483E-B75E-0BFD3D727C0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1242-44EF-4AE4-9C74-E1CEB10CC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9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8628-2AC2-4921-8E2D-5ADCEDBFCF4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949A-92B2-4E8B-B432-247077B14E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E34B-8D01-45BB-9363-C8C351CF2EE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7E77-AD2A-408D-88C7-CA4A39DE6D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9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46BFB0-6E8E-483D-B71B-D4A474F7C32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tn.gov/sos/rmd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D541B-DAE7-4A16-A0A9-C91AFA398A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ichardsandrichard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heron.Lacy@tn.gov" TargetMode="External"/><Relationship Id="rId4" Type="http://schemas.openxmlformats.org/officeDocument/2006/relationships/hyperlink" Target="mailto:Alice.Drummond@tn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gforpp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04800" y="0"/>
            <a:ext cx="5964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TENNESSEE SECRETARY OF STATE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TRE HARGETT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304800" y="9906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spc="600" dirty="0">
                <a:solidFill>
                  <a:prstClr val="white"/>
                </a:solidFill>
              </a:rPr>
              <a:t>THE DIVISION OF RECORDS MANAGEMENT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spc="600" dirty="0">
                <a:solidFill>
                  <a:prstClr val="white"/>
                </a:solidFill>
              </a:rPr>
              <a:t>PRESENTS </a:t>
            </a:r>
          </a:p>
        </p:txBody>
      </p:sp>
      <p:sp>
        <p:nvSpPr>
          <p:cNvPr id="2053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tn.gov/sos/rmd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981200"/>
            <a:ext cx="8991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spc="600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OPERATIONS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spc="600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TRAINING</a:t>
            </a:r>
            <a:endParaRPr lang="en-US" sz="6600" b="1" spc="6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PREPARING RECORDS FOR TRANSFER: </a:t>
            </a:r>
            <a: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Identify the appropriate Records Disposition Authorization</a:t>
            </a:r>
            <a:endParaRPr lang="en-US" altLang="en-US" sz="54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47801"/>
            <a:ext cx="838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Records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must be listed on an approved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RDA, </a:t>
            </a:r>
          </a:p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 finite disposal date, to be eligible for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transfer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and storage in the SRC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Records of varying retention MAY NOT be stored together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PREPARING RECORDS FOR TRANSFER: </a:t>
            </a:r>
            <a: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Determine the Volume of Records</a:t>
            </a:r>
            <a:endParaRPr lang="en-US" altLang="en-US" sz="54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47801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make sure the correct number of boxes is on hand and to prepare for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packing, estimate the cubic footage to be transferred.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estimate cubic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footage approximate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how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files will fit into a cubic-foot box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(15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” x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13”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10.5).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If there are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more than 500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boxes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Alice Drummond with Records Management Division to order a box report.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PREPARING RECORDS FOR TRANSFER: </a:t>
            </a:r>
            <a: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Order Boxes</a:t>
            </a:r>
            <a:endParaRPr lang="en-US" altLang="en-US" sz="54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256" y="12954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Only containers meeting certain specifications may be used in the SRC.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standard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size of these boxes can hold 14 inches of letter-size files or 11 inches of legal-size files.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 uniform in size, ideally 15” x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13”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10.5”.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double walls/bottoms so they can be safely stacked and reused.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Boxes made of acid-free cardboard are recommended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if storing permanent/long-term records or if records will eventually be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transferred to the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Tennessee State Library and Archives.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Standard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storage boxes, which are less expensive,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 used for nonpermanent records storage.</a:t>
            </a:r>
          </a:p>
        </p:txBody>
      </p:sp>
    </p:spTree>
    <p:extLst>
      <p:ext uri="{BB962C8B-B14F-4D97-AF65-F5344CB8AC3E}">
        <p14:creationId xmlns:p14="http://schemas.microsoft.com/office/powerpoint/2010/main" val="4647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tn.gov/sos/rmd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PREPARING RECORDS FOR TRANSFER: </a:t>
            </a:r>
            <a: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Pack the Boxes</a:t>
            </a:r>
            <a:endParaRPr lang="en-US" altLang="en-US" sz="54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47801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Carefully pack boxes so that files and materials can be easily removed and replaced, leaving about one inch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free space.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Materials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must fit in the box without causing it to bulge and lids must fit correctly.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Materials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should not be placed in hanging file folders within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not send damaged boxes, such as those that are crushed or have ripped handles.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Boxes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should weigh about 30 pounds or less.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should be placed in the box in neat, logical order, as if they were in a file drawer.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names or numbers must be visible.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Document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files placed in each box and keep a copy for reference.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tn.gov/sos/rmd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200" y="-533400"/>
            <a:ext cx="91440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PREPARING RECORDS FOR TRANSFER: </a:t>
            </a:r>
            <a: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Enter Boxes into Richards &amp; Richards System</a:t>
            </a:r>
            <a:endParaRPr lang="en-US" altLang="en-US" sz="54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47801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http://www.richardsandrichards.com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/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&amp; R system instructions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To look up RDA#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Go to R &amp; R website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RRWEB- right hand at top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Put in your user name and login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Go  to inventory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Getting started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Quick search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Container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Go to arrow up top and click on RDA#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Put in RDA number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Hit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search button</a:t>
            </a:r>
          </a:p>
        </p:txBody>
      </p:sp>
    </p:spTree>
    <p:extLst>
      <p:ext uri="{BB962C8B-B14F-4D97-AF65-F5344CB8AC3E}">
        <p14:creationId xmlns:p14="http://schemas.microsoft.com/office/powerpoint/2010/main" val="32954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PREPARING RECORDS FOR TRANSFER: </a:t>
            </a:r>
            <a: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Label and Barcode Boxes</a:t>
            </a:r>
            <a:endParaRPr lang="en-US" altLang="en-US" sz="54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47801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Apply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code labels to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handle side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of the box,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bottom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right hand corner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approximately one inch from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the bottom and one inch from the left side.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request Barcode labels, send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e-mail with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Alice Drummond with the following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allotment code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building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floor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telephone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number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number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of barcodes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needed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PREPARING RECORDS FOR TRANSFER: </a:t>
            </a:r>
            <a: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Label and Barcode Boxes</a:t>
            </a:r>
            <a:endParaRPr lang="en-US" altLang="en-US" sz="5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93738"/>
            <a:ext cx="8763000" cy="480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3716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PREPARING RECORDS FOR TRANSFER: </a:t>
            </a:r>
            <a: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Arrange for Pickup</a:t>
            </a:r>
            <a:endParaRPr lang="en-US" altLang="en-US" sz="54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47801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Notify Records Management staff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that boxes are ready for transfer. </a:t>
            </a:r>
            <a:endParaRPr 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Assemble boxes in a location that is easily accessible for Records Management staff to pickup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Keep area clear to avoid a fire or trip hazard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OVERVIEW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512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229600" cy="4678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Determination of Format</a:t>
            </a:r>
          </a:p>
          <a:p>
            <a:pPr>
              <a:buFont typeface="Arial" charset="0"/>
              <a:buNone/>
            </a:pP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Security and Privacy</a:t>
            </a:r>
          </a:p>
          <a:p>
            <a:pPr>
              <a:buFont typeface="Arial" charset="0"/>
              <a:buNone/>
            </a:pP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Storing paper records in agency</a:t>
            </a:r>
          </a:p>
          <a:p>
            <a:pPr>
              <a:buFont typeface="Arial" charset="0"/>
              <a:buNone/>
            </a:pP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Storing paper records offsite</a:t>
            </a:r>
          </a:p>
          <a:p>
            <a:pPr>
              <a:buFont typeface="Arial" charset="0"/>
              <a:buNone/>
            </a:pP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Steps for transferring records to State Records Center (Richards &amp; Richards)</a:t>
            </a:r>
          </a:p>
          <a:p>
            <a:pPr>
              <a:buFont typeface="Arial" charset="0"/>
              <a:buNone/>
            </a:pP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Destroying Records</a:t>
            </a:r>
          </a:p>
          <a:p>
            <a:pPr>
              <a:buFont typeface="Arial" charset="0"/>
              <a:buNone/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 the State Records Center</a:t>
            </a:r>
          </a:p>
          <a:p>
            <a:pPr>
              <a:buFont typeface="Arial" charset="0"/>
              <a:buNone/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Confidential Records</a:t>
            </a:r>
          </a:p>
          <a:p>
            <a:pPr>
              <a:buFont typeface="Arial" charset="0"/>
              <a:buNone/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Certificates of Destruction</a:t>
            </a:r>
          </a:p>
          <a:p>
            <a:pPr>
              <a:buFont typeface="Arial" charset="0"/>
              <a:buNone/>
            </a:pPr>
            <a:endParaRPr lang="en-US" altLang="en-US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REVIEWING BOXES AT RICHARDS &amp; RICHARDS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Agency personnel may visit Richards &amp; Richards to view records with the following considerations:  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Richards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&amp; Richards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must be notified ahead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of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Visitors must present two forms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identification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visit must be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approved by the Records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Officer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RETRIEVAL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Boxes may be retrieved from the State Records Center – usually by the next business day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an emergency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request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Alice Drummond with the Batch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#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Please note: if records are to be permanently removed, notify Records Management. 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Failure to do so may result in being charged for boxes that are no longer stored.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Contact Records Management when ready to return records to the facility. Records will be picked up and promptly returned to the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appropriate place.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DESTRUCTION: using the web application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This new application will pull data from the Richards and Richards (R&amp;R) site and create a report for agency Records Officers.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agency has sixty days to respond to each prompt.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RMD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is able to review the report and then submit it to R&amp;R.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report automatically generates the work orders for R&amp;R thereby reducing multiple data entry steps and potential for error.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4991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343400" y="4876800"/>
            <a:ext cx="914400" cy="409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7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tn.gov/sos/rmd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" y="974933"/>
            <a:ext cx="10175631" cy="195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3200400"/>
            <a:ext cx="10235813" cy="25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50974" y="1257656"/>
            <a:ext cx="191213" cy="4187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DESTRUCTION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838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method of destruction depends on criteria described in the Records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Disposition Authorization.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Those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that are deemed confidential, private, or sensitive will be shredded for a fee by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Richards &amp; Richards to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ensure that the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information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is protected. 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Records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not requiring confidential destruction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may be recycled.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Any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records may be confidentially destroyed on request.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Confidential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records destruction services are also available for offices not using the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Richards &amp; Richards storage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services.</a:t>
            </a:r>
          </a:p>
        </p:txBody>
      </p:sp>
    </p:spTree>
    <p:extLst>
      <p:ext uri="{BB962C8B-B14F-4D97-AF65-F5344CB8AC3E}">
        <p14:creationId xmlns:p14="http://schemas.microsoft.com/office/powerpoint/2010/main" val="34483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DESTRUCTION: Certificates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agency Records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Officer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is expected to review their agency’s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records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and determine which ones are due for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destruction.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records are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destroyed in agency,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Certificate of Records Destruction form must be filled out and submitted to Records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Management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form documents the destruction date, record series, RDA number, date range for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records, volume destroyed, and destruction method.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Records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Management maintains all of the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CRD’s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and uses this information to monitor the record destruction process to ensure compliance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RDA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requirements and statewide policies. </a:t>
            </a:r>
          </a:p>
        </p:txBody>
      </p:sp>
    </p:spTree>
    <p:extLst>
      <p:ext uri="{BB962C8B-B14F-4D97-AF65-F5344CB8AC3E}">
        <p14:creationId xmlns:p14="http://schemas.microsoft.com/office/powerpoint/2010/main" val="34992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tn.gov/sos/rmd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2" y="0"/>
            <a:ext cx="9057997" cy="69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620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417638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CONTACT INFORMATION: Operations Staff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Alice Drummond</a:t>
            </a:r>
          </a:p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Alice.Drummond@tn.gov</a:t>
            </a:r>
            <a:endParaRPr 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615-532-3384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Glen Cox</a:t>
            </a:r>
          </a:p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615-714-6299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Theron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Lacy</a:t>
            </a:r>
          </a:p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Theron.Lacy@tn.gov</a:t>
            </a:r>
            <a:endParaRPr 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615-767-4847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RECORD FORMAT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5125" name="Content Placeholder 2"/>
          <p:cNvSpPr>
            <a:spLocks noGrp="1"/>
          </p:cNvSpPr>
          <p:nvPr>
            <p:ph idx="4294967295"/>
          </p:nvPr>
        </p:nvSpPr>
        <p:spPr>
          <a:xfrm>
            <a:off x="76200" y="1447800"/>
            <a:ext cx="8763000" cy="4678363"/>
          </a:xfrm>
        </p:spPr>
        <p:txBody>
          <a:bodyPr/>
          <a:lstStyle/>
          <a:p>
            <a:pPr>
              <a:buNone/>
            </a:pP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Reformatting 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from paper to another medium is often viewed as </a:t>
            </a: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means 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of saving space and increasing access </a:t>
            </a: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but 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it may not be the best or least expensive solution to a record-keeping problem. </a:t>
            </a:r>
            <a:endParaRPr lang="en-US" alt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endParaRPr lang="en-US" alt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Before 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implementing a </a:t>
            </a: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reformatting 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plan, ensure files have been purged according to </a:t>
            </a: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RDA’s and 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explore alternatives such as </a:t>
            </a:r>
            <a:r>
              <a:rPr lang="en-US" alt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using 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 records center for storage. </a:t>
            </a:r>
            <a:endParaRPr lang="en-US" altLang="en-US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743200" y="4495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1219200" y="38862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ie32jps\AppData\Local\Microsoft\Windows\Temporary Internet Files\Content.IE5\TV1R1G2L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77234"/>
            <a:ext cx="2027682" cy="20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1364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417638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ELECTRONIC STORAGE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512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54563"/>
          </a:xfrm>
        </p:spPr>
        <p:txBody>
          <a:bodyPr/>
          <a:lstStyle/>
          <a:p>
            <a:pPr>
              <a:buNone/>
            </a:pPr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Advantages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Reduces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need for physical space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Reduces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wear and tear on originals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Facilitates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indexing, searching, and retrieval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Allows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for multiple access points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Recreates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high-quality user copies with no image </a:t>
            </a:r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degradation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3587" y="1291839"/>
            <a:ext cx="4127070" cy="4648199"/>
          </a:xfrm>
        </p:spPr>
        <p:txBody>
          <a:bodyPr/>
          <a:lstStyle/>
          <a:p>
            <a:pPr>
              <a:buNone/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Disadvantages: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Requires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software or hardware to access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Requires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continuous monitoring and eventual or periodic migration and conversion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Faces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software and hardware obsolescence 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Necessitates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time-consuming metadata creation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Requires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expensive equipment to create and maintain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Standards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are not universally accepted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Modification 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or corruption are potential authentication issues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417638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STORING PAPER RECORDS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Advantages: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not require special technology aside from photocopier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Inexpensive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Disadvantages: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Increases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need for physical space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Excessive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deterioration of original 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 image degradation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itle 2"/>
          <p:cNvSpPr>
            <a:spLocks noGrp="1"/>
          </p:cNvSpPr>
          <p:nvPr>
            <p:ph type="title"/>
          </p:nvPr>
        </p:nvSpPr>
        <p:spPr>
          <a:xfrm>
            <a:off x="3175" y="0"/>
            <a:ext cx="8683625" cy="1417638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MAINTAINING RECORDS IN AGENCY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512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Advantages:</a:t>
            </a:r>
          </a:p>
          <a:p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Quick access for business use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Easily available for audit, litigation, or record request purposes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Disadvantages: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Increases need for physical space</a:t>
            </a:r>
          </a:p>
          <a:p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Expensive to store in agency by sq. ft.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Multiple copies and extra copies are often generated</a:t>
            </a:r>
          </a:p>
          <a:p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Originals are handled often</a:t>
            </a:r>
          </a:p>
          <a:p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Security risks if not properly stored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SECURITY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954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secure facility should be locked, have controlled access for select personnel, and provide clear procedures for 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storing, retrieving, utilizing, and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re-filing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records. </a:t>
            </a:r>
          </a:p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Nonpaper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records, such as motion-picture film, audio, and microfilm, will require special storage considerations. </a:t>
            </a:r>
          </a:p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Permanent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historic, and/or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essential records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have special storage considerations. 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ONSITE STORAGE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99" y="1295401"/>
            <a:ext cx="891222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Records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series that are referred to more than once per month are generally considered active and should be kept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office, close to where they will be accessed.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Consider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environmental and security concerns when looking for an appropriate storage site within your facility.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Ideal environmental conditions are consistent, with minimum fluctuation in temperature and humidity,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include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areas that are: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Temperature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maintained in the 65–70° range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Humidity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maintained at 40% +/- 5%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Protected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from fire by the installation of smoke detectors, water sprinklers, and fire extinguishers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Free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of vermin and insects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from water pipes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 a flood zone or other natural disaster area</a:t>
            </a:r>
          </a:p>
        </p:txBody>
      </p:sp>
    </p:spTree>
    <p:extLst>
      <p:ext uri="{BB962C8B-B14F-4D97-AF65-F5344CB8AC3E}">
        <p14:creationId xmlns:p14="http://schemas.microsoft.com/office/powerpoint/2010/main" val="222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for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2B5290"/>
          </a:solidFill>
          <a:ln>
            <a:solidFill>
              <a:srgbClr val="2B5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tn.gov/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sos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rmd</a:t>
            </a:r>
            <a:endParaRPr lang="en-US" dirty="0"/>
          </a:p>
        </p:txBody>
      </p:sp>
      <p:sp>
        <p:nvSpPr>
          <p:cNvPr id="5124" name="Tit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686800" cy="1524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SELECTING RECORDS FOR OFFSITE STORAGE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Records that have not yet reached the end of their retention period but are rarely referenced are ideal candidates for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storage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 the SRC. 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Transferring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records to the SRC frees up space in an office for more useful purposes. 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Often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it is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more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economical to pay for off-site storage then to buy more file cabinets and pay for larger office space. 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Ownership of the records is maintained by the agency/locality while records are housed in the SRC. 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1492</Words>
  <Application>Microsoft Office PowerPoint</Application>
  <PresentationFormat>On-screen Show (4:3)</PresentationFormat>
  <Paragraphs>221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PowerPoint Presentation</vt:lpstr>
      <vt:lpstr>OVERVIEW</vt:lpstr>
      <vt:lpstr>RECORD FORMAT</vt:lpstr>
      <vt:lpstr>ELECTRONIC STORAGE</vt:lpstr>
      <vt:lpstr>STORING PAPER RECORDS</vt:lpstr>
      <vt:lpstr>MAINTAINING RECORDS IN AGENCY</vt:lpstr>
      <vt:lpstr>SECURITY</vt:lpstr>
      <vt:lpstr>ONSITE STORAGE</vt:lpstr>
      <vt:lpstr>SELECTING RECORDS FOR OFFSITE STORAGE</vt:lpstr>
      <vt:lpstr>PREPARING RECORDS FOR TRANSFER:  1. Identify the appropriate Records Disposition Authorization</vt:lpstr>
      <vt:lpstr>PREPARING RECORDS FOR TRANSFER:  2. Determine the Volume of Records</vt:lpstr>
      <vt:lpstr>PREPARING RECORDS FOR TRANSFER:  3. Order Boxes</vt:lpstr>
      <vt:lpstr>PowerPoint Presentation</vt:lpstr>
      <vt:lpstr>PREPARING RECORDS FOR TRANSFER:  4. Pack the Boxes</vt:lpstr>
      <vt:lpstr>PowerPoint Presentation</vt:lpstr>
      <vt:lpstr>PREPARING RECORDS FOR TRANSFER:  5. Enter Boxes into Richards &amp; Richards System</vt:lpstr>
      <vt:lpstr>PREPARING RECORDS FOR TRANSFER:  6. Label and Barcode Boxes</vt:lpstr>
      <vt:lpstr>PREPARING RECORDS FOR TRANSFER:  6. Label and Barcode Boxes</vt:lpstr>
      <vt:lpstr>PREPARING RECORDS FOR TRANSFER:  7. Arrange for Pickup</vt:lpstr>
      <vt:lpstr>REVIEWING BOXES AT RICHARDS &amp; RICHARDS</vt:lpstr>
      <vt:lpstr>RETRIEVAL</vt:lpstr>
      <vt:lpstr>DESTRUCTION: using the web application</vt:lpstr>
      <vt:lpstr>PowerPoint Presentation</vt:lpstr>
      <vt:lpstr>DESTRUCTION</vt:lpstr>
      <vt:lpstr>DESTRUCTION: Certificates</vt:lpstr>
      <vt:lpstr>PowerPoint Presentation</vt:lpstr>
      <vt:lpstr>CONTACT INFORMATION: Operations Staff</vt:lpstr>
    </vt:vector>
  </TitlesOfParts>
  <Company>State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Molly.Fay Lester</dc:creator>
  <cp:lastModifiedBy>Kevin Callaghan</cp:lastModifiedBy>
  <cp:revision>36</cp:revision>
  <dcterms:created xsi:type="dcterms:W3CDTF">2014-02-19T16:41:21Z</dcterms:created>
  <dcterms:modified xsi:type="dcterms:W3CDTF">2014-07-09T16:29:52Z</dcterms:modified>
</cp:coreProperties>
</file>