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57" r:id="rId3"/>
    <p:sldId id="267" r:id="rId4"/>
    <p:sldId id="258" r:id="rId5"/>
    <p:sldId id="259" r:id="rId6"/>
    <p:sldId id="260" r:id="rId7"/>
    <p:sldId id="264" r:id="rId8"/>
    <p:sldId id="261" r:id="rId9"/>
    <p:sldId id="265" r:id="rId10"/>
    <p:sldId id="266" r:id="rId11"/>
    <p:sldId id="268" r:id="rId12"/>
    <p:sldId id="26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22"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152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35EB0-D091-417E-ACD5-D65E1C7D8524}" type="datetime1">
              <a:rPr lang="en-US" smtClean="0"/>
              <a:pPr/>
              <a:t>5/14/2014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A09F9-C7D6-4C52-A7E8-5101239A0BA2}" type="datetime1">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FE64A4-35FB-42B6-9183-2C0CE0E36649}" type="datetime1">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5/14/2014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5FF66B-9476-4BB3-85E9-E01854F07F90}" type="datetime1">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B23FBD-8F7D-4F85-8085-67BFDB05CB71}" type="datetime1">
              <a:rPr lang="en-US" smtClean="0"/>
              <a:pPr/>
              <a:t>5/14/2014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5D789A-1220-4441-8676-44A034051BFD}" type="datetime1">
              <a:rPr lang="en-US" smtClean="0"/>
              <a:pPr/>
              <a:t>5/14/2014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8A266-E364-4B5E-98DD-432668182E1E}" type="datetime1">
              <a:rPr lang="en-US" smtClean="0"/>
              <a:pPr/>
              <a:t>5/14/2014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F2040-9975-4642-A906-1DF87F8BE202}" type="datetime1">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2B4A-BA08-4841-AB08-A0D822ABC34D}" type="datetime1">
              <a:rPr lang="en-US" smtClean="0"/>
              <a:pPr/>
              <a:t>5/14/2014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5D48070-6A81-47D0-9810-1540B9FEFF61}" type="datetime1">
              <a:rPr lang="en-US" smtClean="0"/>
              <a:pPr/>
              <a:t>5/14/2014</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FEBEB0A-9E3D-4B14-9782-E2AE3DA60D96}"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2268" y="228600"/>
            <a:ext cx="6781800" cy="1600200"/>
          </a:xfrm>
        </p:spPr>
        <p:txBody>
          <a:bodyPr>
            <a:normAutofit fontScale="90000"/>
          </a:bodyPr>
          <a:lstStyle/>
          <a:p>
            <a:pPr algn="ctr"/>
            <a:r>
              <a:rPr lang="en-US" dirty="0" smtClean="0">
                <a:solidFill>
                  <a:schemeClr val="bg1"/>
                </a:solidFill>
              </a:rPr>
              <a:t>Records Management Basics</a:t>
            </a:r>
            <a:endParaRPr lang="en-US" dirty="0">
              <a:solidFill>
                <a:schemeClr val="bg1"/>
              </a:solidFill>
            </a:endParaRPr>
          </a:p>
        </p:txBody>
      </p:sp>
      <p:sp>
        <p:nvSpPr>
          <p:cNvPr id="3" name="Slide Number Placeholder 2"/>
          <p:cNvSpPr>
            <a:spLocks noGrp="1"/>
          </p:cNvSpPr>
          <p:nvPr>
            <p:ph type="sldNum" sz="quarter" idx="12"/>
          </p:nvPr>
        </p:nvSpPr>
        <p:spPr/>
        <p:txBody>
          <a:bodyPr/>
          <a:lstStyle/>
          <a:p>
            <a:fld id="{BFEBEB0A-9E3D-4B14-9782-E2AE3DA60D96}" type="slidenum">
              <a:rPr lang="en-US" smtClean="0"/>
              <a:pPr/>
              <a:t>1</a:t>
            </a:fld>
            <a:endParaRPr lang="en-US"/>
          </a:p>
        </p:txBody>
      </p:sp>
      <p:sp>
        <p:nvSpPr>
          <p:cNvPr id="4" name="TextBox 3"/>
          <p:cNvSpPr txBox="1"/>
          <p:nvPr/>
        </p:nvSpPr>
        <p:spPr>
          <a:xfrm>
            <a:off x="903668" y="5562599"/>
            <a:ext cx="7239000" cy="646331"/>
          </a:xfrm>
          <a:prstGeom prst="rect">
            <a:avLst/>
          </a:prstGeom>
          <a:noFill/>
        </p:spPr>
        <p:txBody>
          <a:bodyPr wrap="square" rtlCol="0">
            <a:spAutoFit/>
          </a:bodyPr>
          <a:lstStyle/>
          <a:p>
            <a:r>
              <a:rPr lang="en-US" dirty="0" smtClean="0"/>
              <a:t>Jasmine </a:t>
            </a:r>
            <a:r>
              <a:rPr lang="en-US" dirty="0" err="1" smtClean="0"/>
              <a:t>Sourignavong</a:t>
            </a:r>
            <a:r>
              <a:rPr lang="en-US" dirty="0" smtClean="0"/>
              <a:t>, Division of Records Management</a:t>
            </a:r>
          </a:p>
          <a:p>
            <a:r>
              <a:rPr lang="en-US" dirty="0" smtClean="0"/>
              <a:t>Tre </a:t>
            </a:r>
            <a:r>
              <a:rPr lang="en-US" dirty="0" err="1" smtClean="0"/>
              <a:t>Hargett</a:t>
            </a:r>
            <a:r>
              <a:rPr lang="en-US" dirty="0" smtClean="0"/>
              <a:t>, Secretary of State</a:t>
            </a:r>
            <a:endParaRPr lang="en-US" dirty="0"/>
          </a:p>
        </p:txBody>
      </p:sp>
    </p:spTree>
    <p:extLst>
      <p:ext uri="{BB962C8B-B14F-4D97-AF65-F5344CB8AC3E}">
        <p14:creationId xmlns:p14="http://schemas.microsoft.com/office/powerpoint/2010/main" val="38702645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Certificate of Record Destruction</a:t>
            </a:r>
            <a:endParaRPr lang="en-US" dirty="0">
              <a:solidFill>
                <a:schemeClr val="tx1"/>
              </a:solidFill>
            </a:endParaRPr>
          </a:p>
        </p:txBody>
      </p:sp>
      <p:sp>
        <p:nvSpPr>
          <p:cNvPr id="3" name="Content Placeholder 2"/>
          <p:cNvSpPr>
            <a:spLocks noGrp="1"/>
          </p:cNvSpPr>
          <p:nvPr>
            <p:ph idx="1"/>
          </p:nvPr>
        </p:nvSpPr>
        <p:spPr/>
        <p:txBody>
          <a:bodyPr>
            <a:normAutofit fontScale="92500" lnSpcReduction="10000"/>
          </a:bodyPr>
          <a:lstStyle/>
          <a:p>
            <a:r>
              <a:rPr lang="en-US" dirty="0">
                <a:solidFill>
                  <a:schemeClr val="bg1"/>
                </a:solidFill>
              </a:rPr>
              <a:t>When records are </a:t>
            </a:r>
            <a:r>
              <a:rPr lang="en-US" dirty="0" smtClean="0">
                <a:solidFill>
                  <a:schemeClr val="bg1"/>
                </a:solidFill>
              </a:rPr>
              <a:t>destroyed in agency, </a:t>
            </a:r>
            <a:r>
              <a:rPr lang="en-US" dirty="0">
                <a:solidFill>
                  <a:schemeClr val="bg1"/>
                </a:solidFill>
              </a:rPr>
              <a:t>a Certificate of Records Destruction form must be filled out and submitted to Records </a:t>
            </a:r>
            <a:r>
              <a:rPr lang="en-US" dirty="0" smtClean="0">
                <a:solidFill>
                  <a:schemeClr val="bg1"/>
                </a:solidFill>
              </a:rPr>
              <a:t>Management</a:t>
            </a:r>
            <a:r>
              <a:rPr lang="en-US" dirty="0">
                <a:solidFill>
                  <a:schemeClr val="bg1"/>
                </a:solidFill>
              </a:rPr>
              <a:t> </a:t>
            </a:r>
            <a:r>
              <a:rPr lang="en-US" dirty="0" smtClean="0">
                <a:solidFill>
                  <a:schemeClr val="bg1"/>
                </a:solidFill>
              </a:rPr>
              <a:t>through your agency records officer.</a:t>
            </a:r>
            <a:endParaRPr lang="en-US" dirty="0">
              <a:solidFill>
                <a:schemeClr val="bg1"/>
              </a:solidFill>
            </a:endParaRPr>
          </a:p>
          <a:p>
            <a:endParaRPr lang="en-US" dirty="0">
              <a:solidFill>
                <a:schemeClr val="bg1"/>
              </a:solidFill>
            </a:endParaRPr>
          </a:p>
          <a:p>
            <a:r>
              <a:rPr lang="en-US" dirty="0">
                <a:solidFill>
                  <a:schemeClr val="bg1"/>
                </a:solidFill>
              </a:rPr>
              <a:t>This form documents the destruction date, record series, RDA number, date range for the records, volume destroyed, and destruction method. </a:t>
            </a:r>
          </a:p>
          <a:p>
            <a:endParaRPr lang="en-US" dirty="0">
              <a:solidFill>
                <a:schemeClr val="bg1"/>
              </a:solidFill>
            </a:endParaRPr>
          </a:p>
          <a:p>
            <a:r>
              <a:rPr lang="en-US" dirty="0">
                <a:solidFill>
                  <a:schemeClr val="bg1"/>
                </a:solidFill>
              </a:rPr>
              <a:t>Records Management maintains all of the CRD’s and uses this information to monitor the record destruction process to ensure compliance with RDA requirements and statewide policies. </a:t>
            </a:r>
          </a:p>
          <a:p>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10</a:t>
            </a:fld>
            <a:endParaRPr lang="en-US"/>
          </a:p>
        </p:txBody>
      </p:sp>
    </p:spTree>
    <p:extLst>
      <p:ext uri="{BB962C8B-B14F-4D97-AF65-F5344CB8AC3E}">
        <p14:creationId xmlns:p14="http://schemas.microsoft.com/office/powerpoint/2010/main" val="2284369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FEBEB0A-9E3D-4B14-9782-E2AE3DA60D96}" type="slidenum">
              <a:rPr lang="en-US" smtClean="0"/>
              <a:pPr/>
              <a:t>11</a:t>
            </a:fld>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510760599"/>
              </p:ext>
            </p:extLst>
          </p:nvPr>
        </p:nvGraphicFramePr>
        <p:xfrm>
          <a:off x="381000" y="304800"/>
          <a:ext cx="8256494" cy="6380018"/>
        </p:xfrm>
        <a:graphic>
          <a:graphicData uri="http://schemas.openxmlformats.org/presentationml/2006/ole">
            <mc:AlternateContent xmlns:mc="http://schemas.openxmlformats.org/markup-compatibility/2006">
              <mc:Choice xmlns:v="urn:schemas-microsoft-com:vml" Requires="v">
                <p:oleObj spid="_x0000_s1029" name="Acrobat Document" r:id="rId3" imgW="7543732" imgH="5829300" progId="AcroExch.Document.11">
                  <p:embed/>
                </p:oleObj>
              </mc:Choice>
              <mc:Fallback>
                <p:oleObj name="Acrobat Document" r:id="rId3" imgW="7543732" imgH="5829300" progId="AcroExch.Document.11">
                  <p:embed/>
                  <p:pic>
                    <p:nvPicPr>
                      <p:cNvPr id="0" name=""/>
                      <p:cNvPicPr/>
                      <p:nvPr/>
                    </p:nvPicPr>
                    <p:blipFill>
                      <a:blip r:embed="rId4"/>
                      <a:stretch>
                        <a:fillRect/>
                      </a:stretch>
                    </p:blipFill>
                    <p:spPr>
                      <a:xfrm>
                        <a:off x="381000" y="304800"/>
                        <a:ext cx="8256494" cy="6380018"/>
                      </a:xfrm>
                      <a:prstGeom prst="rect">
                        <a:avLst/>
                      </a:prstGeom>
                    </p:spPr>
                  </p:pic>
                </p:oleObj>
              </mc:Fallback>
            </mc:AlternateContent>
          </a:graphicData>
        </a:graphic>
      </p:graphicFrame>
    </p:spTree>
    <p:extLst>
      <p:ext uri="{BB962C8B-B14F-4D97-AF65-F5344CB8AC3E}">
        <p14:creationId xmlns:p14="http://schemas.microsoft.com/office/powerpoint/2010/main" val="7538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Parting Words</a:t>
            </a:r>
            <a:endParaRPr lang="en-US" dirty="0">
              <a:solidFill>
                <a:schemeClr val="tx1"/>
              </a:solidFill>
            </a:endParaRPr>
          </a:p>
        </p:txBody>
      </p:sp>
      <p:sp>
        <p:nvSpPr>
          <p:cNvPr id="3" name="Content Placeholder 2"/>
          <p:cNvSpPr>
            <a:spLocks noGrp="1"/>
          </p:cNvSpPr>
          <p:nvPr>
            <p:ph idx="1"/>
          </p:nvPr>
        </p:nvSpPr>
        <p:spPr>
          <a:xfrm>
            <a:off x="762000" y="685800"/>
            <a:ext cx="7772400" cy="4343400"/>
          </a:xfrm>
        </p:spPr>
        <p:txBody>
          <a:bodyPr>
            <a:normAutofit fontScale="92500" lnSpcReduction="20000"/>
          </a:bodyPr>
          <a:lstStyle/>
          <a:p>
            <a:r>
              <a:rPr lang="en-US" dirty="0" smtClean="0">
                <a:solidFill>
                  <a:schemeClr val="bg1"/>
                </a:solidFill>
              </a:rPr>
              <a:t>DO NOT DESTROY A RECORD WITHOUT AN RDA!!!</a:t>
            </a:r>
          </a:p>
          <a:p>
            <a:r>
              <a:rPr lang="en-US" dirty="0" smtClean="0">
                <a:solidFill>
                  <a:schemeClr val="bg1"/>
                </a:solidFill>
              </a:rPr>
              <a:t>T.C.A. </a:t>
            </a:r>
            <a:r>
              <a:rPr lang="en-US" i="1" dirty="0">
                <a:solidFill>
                  <a:schemeClr val="bg1"/>
                </a:solidFill>
              </a:rPr>
              <a:t>§</a:t>
            </a:r>
            <a:r>
              <a:rPr lang="en-US" i="1" dirty="0"/>
              <a:t> </a:t>
            </a:r>
            <a:r>
              <a:rPr lang="en-US" dirty="0" smtClean="0">
                <a:solidFill>
                  <a:schemeClr val="bg1"/>
                </a:solidFill>
              </a:rPr>
              <a:t>10-7-303</a:t>
            </a:r>
          </a:p>
          <a:p>
            <a:pPr lvl="1"/>
            <a:r>
              <a:rPr lang="en-US" dirty="0">
                <a:solidFill>
                  <a:schemeClr val="bg1"/>
                </a:solidFill>
              </a:rPr>
              <a:t>Destruction Procedures. No record or records shall be scheduled for destruction without </a:t>
            </a:r>
            <a:r>
              <a:rPr lang="en-US" dirty="0" smtClean="0">
                <a:solidFill>
                  <a:schemeClr val="bg1"/>
                </a:solidFill>
              </a:rPr>
              <a:t>the unanimous </a:t>
            </a:r>
            <a:r>
              <a:rPr lang="en-US" dirty="0">
                <a:solidFill>
                  <a:schemeClr val="bg1"/>
                </a:solidFill>
              </a:rPr>
              <a:t>approval of the voting members of the Public Records Commission. Approval for </a:t>
            </a:r>
            <a:r>
              <a:rPr lang="en-US" dirty="0" smtClean="0">
                <a:solidFill>
                  <a:schemeClr val="bg1"/>
                </a:solidFill>
              </a:rPr>
              <a:t>the destruction </a:t>
            </a:r>
            <a:r>
              <a:rPr lang="en-US" dirty="0">
                <a:solidFill>
                  <a:schemeClr val="bg1"/>
                </a:solidFill>
              </a:rPr>
              <a:t>scheduling from the Commission is received through the RDA process. All agencies </a:t>
            </a:r>
            <a:r>
              <a:rPr lang="en-US" dirty="0" smtClean="0">
                <a:solidFill>
                  <a:schemeClr val="bg1"/>
                </a:solidFill>
              </a:rPr>
              <a:t>shall destroy </a:t>
            </a:r>
            <a:r>
              <a:rPr lang="en-US" dirty="0">
                <a:solidFill>
                  <a:schemeClr val="bg1"/>
                </a:solidFill>
              </a:rPr>
              <a:t>records using state approved procedures.</a:t>
            </a:r>
            <a:endParaRPr lang="en-US" dirty="0" smtClean="0">
              <a:solidFill>
                <a:schemeClr val="bg1"/>
              </a:solidFill>
            </a:endParaRPr>
          </a:p>
          <a:p>
            <a:r>
              <a:rPr lang="en-US" dirty="0" smtClean="0">
                <a:solidFill>
                  <a:schemeClr val="bg1"/>
                </a:solidFill>
              </a:rPr>
              <a:t>If you are unsure please contact us or your records officer.</a:t>
            </a:r>
          </a:p>
          <a:p>
            <a:r>
              <a:rPr lang="en-US" dirty="0" smtClean="0">
                <a:solidFill>
                  <a:schemeClr val="bg1"/>
                </a:solidFill>
              </a:rPr>
              <a:t>We are here to assist you by advising on the development, utilization, retention, disposition, and destruction of records.</a:t>
            </a:r>
          </a:p>
          <a:p>
            <a:r>
              <a:rPr lang="en-US" dirty="0" smtClean="0">
                <a:solidFill>
                  <a:schemeClr val="bg1"/>
                </a:solidFill>
              </a:rPr>
              <a:t>Contact:</a:t>
            </a:r>
          </a:p>
          <a:p>
            <a:pPr lvl="1"/>
            <a:r>
              <a:rPr lang="en-US" dirty="0" smtClean="0">
                <a:solidFill>
                  <a:schemeClr val="bg1"/>
                </a:solidFill>
              </a:rPr>
              <a:t>615-741-5739</a:t>
            </a:r>
          </a:p>
          <a:p>
            <a:pPr lvl="1"/>
            <a:r>
              <a:rPr lang="en-US" dirty="0" smtClean="0">
                <a:solidFill>
                  <a:schemeClr val="bg1"/>
                </a:solidFill>
              </a:rPr>
              <a:t>Jasmine.sourignavong@tn.gov</a:t>
            </a:r>
            <a:endParaRPr lang="en-US" dirty="0">
              <a:solidFill>
                <a:schemeClr val="bg1"/>
              </a:solidFill>
            </a:endParaRPr>
          </a:p>
        </p:txBody>
      </p:sp>
      <p:sp>
        <p:nvSpPr>
          <p:cNvPr id="4" name="Slide Number Placeholder 3"/>
          <p:cNvSpPr>
            <a:spLocks noGrp="1"/>
          </p:cNvSpPr>
          <p:nvPr>
            <p:ph type="sldNum" sz="quarter" idx="12"/>
          </p:nvPr>
        </p:nvSpPr>
        <p:spPr/>
        <p:txBody>
          <a:bodyPr/>
          <a:lstStyle/>
          <a:p>
            <a:fld id="{BFEBEB0A-9E3D-4B14-9782-E2AE3DA60D96}" type="slidenum">
              <a:rPr lang="en-US" smtClean="0"/>
              <a:pPr/>
              <a:t>12</a:t>
            </a:fld>
            <a:endParaRPr lang="en-US"/>
          </a:p>
        </p:txBody>
      </p:sp>
    </p:spTree>
    <p:extLst>
      <p:ext uri="{BB962C8B-B14F-4D97-AF65-F5344CB8AC3E}">
        <p14:creationId xmlns:p14="http://schemas.microsoft.com/office/powerpoint/2010/main" val="2792006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0"/>
            <a:ext cx="6781800" cy="1600200"/>
          </a:xfrm>
        </p:spPr>
        <p:txBody>
          <a:bodyPr>
            <a:normAutofit fontScale="90000"/>
          </a:bodyPr>
          <a:lstStyle/>
          <a:p>
            <a:r>
              <a:rPr lang="en-US" dirty="0" smtClean="0">
                <a:solidFill>
                  <a:schemeClr val="bg1"/>
                </a:solidFill>
              </a:rPr>
              <a:t>Why am I here? Why are you here?</a:t>
            </a:r>
            <a:endParaRPr lang="en-US" dirty="0">
              <a:solidFill>
                <a:schemeClr val="bg1"/>
              </a:solidFill>
            </a:endParaRPr>
          </a:p>
        </p:txBody>
      </p:sp>
      <p:sp>
        <p:nvSpPr>
          <p:cNvPr id="3" name="Content Placeholder 2"/>
          <p:cNvSpPr>
            <a:spLocks noGrp="1"/>
          </p:cNvSpPr>
          <p:nvPr>
            <p:ph idx="1"/>
          </p:nvPr>
        </p:nvSpPr>
        <p:spPr/>
        <p:txBody>
          <a:bodyPr>
            <a:normAutofit lnSpcReduction="10000"/>
          </a:bodyPr>
          <a:lstStyle/>
          <a:p>
            <a:r>
              <a:rPr lang="en-US" dirty="0" smtClean="0">
                <a:solidFill>
                  <a:schemeClr val="bg1"/>
                </a:solidFill>
              </a:rPr>
              <a:t>The Public Records Commission</a:t>
            </a:r>
          </a:p>
          <a:p>
            <a:pPr lvl="1"/>
            <a:r>
              <a:rPr lang="en-US" dirty="0" smtClean="0">
                <a:solidFill>
                  <a:schemeClr val="bg1"/>
                </a:solidFill>
              </a:rPr>
              <a:t>Created by statute to determine and order the proper disposition of state records. </a:t>
            </a:r>
            <a:r>
              <a:rPr lang="en-US" i="1" dirty="0" smtClean="0">
                <a:solidFill>
                  <a:schemeClr val="bg1"/>
                </a:solidFill>
              </a:rPr>
              <a:t>TCA § 10-7-302</a:t>
            </a:r>
            <a:endParaRPr lang="en-US" i="1" dirty="0">
              <a:solidFill>
                <a:schemeClr val="bg1"/>
              </a:solidFill>
            </a:endParaRPr>
          </a:p>
          <a:p>
            <a:pPr lvl="1"/>
            <a:r>
              <a:rPr lang="en-US" dirty="0" smtClean="0">
                <a:solidFill>
                  <a:schemeClr val="bg1"/>
                </a:solidFill>
              </a:rPr>
              <a:t>Members include:</a:t>
            </a:r>
          </a:p>
          <a:p>
            <a:pPr lvl="2"/>
            <a:r>
              <a:rPr lang="en-US" dirty="0" smtClean="0">
                <a:solidFill>
                  <a:schemeClr val="bg1"/>
                </a:solidFill>
              </a:rPr>
              <a:t>Secretary of State</a:t>
            </a:r>
          </a:p>
          <a:p>
            <a:pPr lvl="2"/>
            <a:r>
              <a:rPr lang="en-US" dirty="0" smtClean="0">
                <a:solidFill>
                  <a:schemeClr val="bg1"/>
                </a:solidFill>
              </a:rPr>
              <a:t>Comptroller of the Treasury</a:t>
            </a:r>
          </a:p>
          <a:p>
            <a:pPr lvl="2"/>
            <a:r>
              <a:rPr lang="en-US" dirty="0" smtClean="0">
                <a:solidFill>
                  <a:schemeClr val="bg1"/>
                </a:solidFill>
              </a:rPr>
              <a:t>State Treasurer</a:t>
            </a:r>
          </a:p>
          <a:p>
            <a:pPr lvl="2"/>
            <a:r>
              <a:rPr lang="en-US" dirty="0" smtClean="0">
                <a:solidFill>
                  <a:schemeClr val="bg1"/>
                </a:solidFill>
              </a:rPr>
              <a:t>Director of Legal Services</a:t>
            </a:r>
          </a:p>
          <a:p>
            <a:pPr lvl="2"/>
            <a:r>
              <a:rPr lang="en-US" dirty="0" smtClean="0">
                <a:solidFill>
                  <a:schemeClr val="bg1"/>
                </a:solidFill>
              </a:rPr>
              <a:t>Commissioner of General Service</a:t>
            </a:r>
          </a:p>
          <a:p>
            <a:pPr lvl="2"/>
            <a:r>
              <a:rPr lang="en-US" dirty="0" smtClean="0">
                <a:solidFill>
                  <a:schemeClr val="bg1"/>
                </a:solidFill>
              </a:rPr>
              <a:t>Attorney General</a:t>
            </a:r>
          </a:p>
          <a:p>
            <a:pPr lvl="2"/>
            <a:r>
              <a:rPr lang="en-US" dirty="0" smtClean="0">
                <a:solidFill>
                  <a:schemeClr val="bg1"/>
                </a:solidFill>
              </a:rPr>
              <a:t>Executive Director of Historical Society</a:t>
            </a:r>
          </a:p>
        </p:txBody>
      </p:sp>
      <p:sp>
        <p:nvSpPr>
          <p:cNvPr id="4" name="Slide Number Placeholder 3"/>
          <p:cNvSpPr>
            <a:spLocks noGrp="1"/>
          </p:cNvSpPr>
          <p:nvPr>
            <p:ph type="sldNum" sz="quarter" idx="12"/>
          </p:nvPr>
        </p:nvSpPr>
        <p:spPr/>
        <p:txBody>
          <a:bodyPr/>
          <a:lstStyle/>
          <a:p>
            <a:fld id="{BFEBEB0A-9E3D-4B14-9782-E2AE3DA60D96}" type="slidenum">
              <a:rPr lang="en-US" smtClean="0"/>
              <a:pPr/>
              <a:t>2</a:t>
            </a:fld>
            <a:endParaRPr lang="en-US"/>
          </a:p>
        </p:txBody>
      </p:sp>
    </p:spTree>
    <p:extLst>
      <p:ext uri="{BB962C8B-B14F-4D97-AF65-F5344CB8AC3E}">
        <p14:creationId xmlns:p14="http://schemas.microsoft.com/office/powerpoint/2010/main" val="1211777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500"/>
                                        <p:tgtEl>
                                          <p:spTgt spid="3">
                                            <p:txEl>
                                              <p:pRg st="5" end="5"/>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500"/>
                                        <p:tgtEl>
                                          <p:spTgt spid="3">
                                            <p:txEl>
                                              <p:pRg st="7" end="7"/>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fade">
                                      <p:cBhvr>
                                        <p:cTn id="38" dur="500"/>
                                        <p:tgtEl>
                                          <p:spTgt spid="3">
                                            <p:txEl>
                                              <p:pRg st="8" end="8"/>
                                            </p:txEl>
                                          </p:spTgt>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fade">
                                      <p:cBhvr>
                                        <p:cTn id="4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solidFill>
                  <a:schemeClr val="bg1"/>
                </a:solidFill>
              </a:rPr>
              <a:t>The PRC is authorized to direct the State Department to initiate, through the Records Management Division, any action it may consider necessary to accomplish more efficient control and regulation of records holding and management in any agency.</a:t>
            </a:r>
          </a:p>
          <a:p>
            <a:r>
              <a:rPr lang="en-US" dirty="0">
                <a:solidFill>
                  <a:schemeClr val="bg1"/>
                </a:solidFill>
              </a:rPr>
              <a:t>Tenn. Code Ann  § 10-7-302.</a:t>
            </a:r>
          </a:p>
          <a:p>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3</a:t>
            </a:fld>
            <a:endParaRPr lang="en-US"/>
          </a:p>
        </p:txBody>
      </p:sp>
    </p:spTree>
    <p:extLst>
      <p:ext uri="{BB962C8B-B14F-4D97-AF65-F5344CB8AC3E}">
        <p14:creationId xmlns:p14="http://schemas.microsoft.com/office/powerpoint/2010/main" val="3228047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6781800" cy="1600200"/>
          </a:xfrm>
        </p:spPr>
        <p:txBody>
          <a:bodyPr>
            <a:normAutofit/>
          </a:bodyPr>
          <a:lstStyle/>
          <a:p>
            <a:r>
              <a:rPr lang="en-US" sz="4800" dirty="0" smtClean="0">
                <a:solidFill>
                  <a:schemeClr val="bg1"/>
                </a:solidFill>
              </a:rPr>
              <a:t>What is a Record?</a:t>
            </a:r>
            <a:endParaRPr lang="en-US" sz="4800" dirty="0">
              <a:solidFill>
                <a:schemeClr val="bg1"/>
              </a:solidFill>
            </a:endParaRPr>
          </a:p>
        </p:txBody>
      </p:sp>
      <p:sp>
        <p:nvSpPr>
          <p:cNvPr id="3" name="Content Placeholder 2"/>
          <p:cNvSpPr>
            <a:spLocks noGrp="1"/>
          </p:cNvSpPr>
          <p:nvPr>
            <p:ph idx="1"/>
          </p:nvPr>
        </p:nvSpPr>
        <p:spPr>
          <a:xfrm>
            <a:off x="533400" y="1676400"/>
            <a:ext cx="7543800" cy="4038600"/>
          </a:xfrm>
        </p:spPr>
        <p:txBody>
          <a:bodyPr>
            <a:noAutofit/>
          </a:bodyPr>
          <a:lstStyle/>
          <a:p>
            <a:r>
              <a:rPr lang="en-US" sz="2200" dirty="0">
                <a:solidFill>
                  <a:schemeClr val="bg1"/>
                </a:solidFill>
              </a:rPr>
              <a:t>“‘Public record or records’ or ‘state record or </a:t>
            </a:r>
            <a:r>
              <a:rPr lang="en-US" sz="2200" dirty="0" smtClean="0">
                <a:solidFill>
                  <a:schemeClr val="bg1"/>
                </a:solidFill>
              </a:rPr>
              <a:t>records’ means </a:t>
            </a:r>
            <a:r>
              <a:rPr lang="en-US" sz="2200" dirty="0">
                <a:solidFill>
                  <a:schemeClr val="bg1"/>
                </a:solidFill>
              </a:rPr>
              <a:t>all documents, papers, letters, maps, books, </a:t>
            </a:r>
            <a:r>
              <a:rPr lang="en-US" sz="2200" dirty="0" smtClean="0">
                <a:solidFill>
                  <a:schemeClr val="bg1"/>
                </a:solidFill>
              </a:rPr>
              <a:t>photographs</a:t>
            </a:r>
            <a:r>
              <a:rPr lang="en-US" sz="2200" dirty="0">
                <a:solidFill>
                  <a:schemeClr val="bg1"/>
                </a:solidFill>
              </a:rPr>
              <a:t>, microfilms, </a:t>
            </a:r>
            <a:r>
              <a:rPr lang="en-US" sz="2200" dirty="0" smtClean="0">
                <a:solidFill>
                  <a:schemeClr val="bg1"/>
                </a:solidFill>
              </a:rPr>
              <a:t>electronic </a:t>
            </a:r>
            <a:r>
              <a:rPr lang="en-US" sz="2200" dirty="0">
                <a:solidFill>
                  <a:schemeClr val="bg1"/>
                </a:solidFill>
              </a:rPr>
              <a:t>data processing files </a:t>
            </a:r>
            <a:r>
              <a:rPr lang="en-US" sz="2200" dirty="0" smtClean="0">
                <a:solidFill>
                  <a:schemeClr val="bg1"/>
                </a:solidFill>
              </a:rPr>
              <a:t>and </a:t>
            </a:r>
            <a:r>
              <a:rPr lang="en-US" sz="2200" dirty="0">
                <a:solidFill>
                  <a:schemeClr val="bg1"/>
                </a:solidFill>
              </a:rPr>
              <a:t>output, films, sound recordings, or other material, </a:t>
            </a:r>
            <a:r>
              <a:rPr lang="en-US" sz="2200" dirty="0" smtClean="0">
                <a:solidFill>
                  <a:schemeClr val="bg1"/>
                </a:solidFill>
              </a:rPr>
              <a:t>regardless </a:t>
            </a:r>
            <a:r>
              <a:rPr lang="en-US" sz="2200" dirty="0">
                <a:solidFill>
                  <a:schemeClr val="bg1"/>
                </a:solidFill>
              </a:rPr>
              <a:t>of physical form or characteristics made or </a:t>
            </a:r>
            <a:r>
              <a:rPr lang="en-US" sz="2200" dirty="0" smtClean="0">
                <a:solidFill>
                  <a:schemeClr val="bg1"/>
                </a:solidFill>
              </a:rPr>
              <a:t>received </a:t>
            </a:r>
            <a:r>
              <a:rPr lang="en-US" sz="2200" dirty="0">
                <a:solidFill>
                  <a:schemeClr val="bg1"/>
                </a:solidFill>
              </a:rPr>
              <a:t>pursuant to law or ordinance or in connection </a:t>
            </a:r>
            <a:r>
              <a:rPr lang="en-US" sz="2200" dirty="0" smtClean="0">
                <a:solidFill>
                  <a:schemeClr val="bg1"/>
                </a:solidFill>
              </a:rPr>
              <a:t>with </a:t>
            </a:r>
            <a:r>
              <a:rPr lang="en-US" sz="2200" dirty="0">
                <a:solidFill>
                  <a:schemeClr val="bg1"/>
                </a:solidFill>
              </a:rPr>
              <a:t>the transaction of official business by any </a:t>
            </a:r>
            <a:r>
              <a:rPr lang="en-US" sz="2200" dirty="0" smtClean="0">
                <a:solidFill>
                  <a:schemeClr val="bg1"/>
                </a:solidFill>
              </a:rPr>
              <a:t>governmental </a:t>
            </a:r>
            <a:r>
              <a:rPr lang="en-US" sz="2200" dirty="0">
                <a:solidFill>
                  <a:schemeClr val="bg1"/>
                </a:solidFill>
              </a:rPr>
              <a:t>agency</a:t>
            </a:r>
            <a:r>
              <a:rPr lang="en-US" sz="2200" dirty="0" smtClean="0">
                <a:solidFill>
                  <a:schemeClr val="bg1"/>
                </a:solidFill>
              </a:rPr>
              <a:t>.” T.C.A</a:t>
            </a:r>
            <a:r>
              <a:rPr lang="en-US" sz="2200" dirty="0">
                <a:solidFill>
                  <a:schemeClr val="bg1"/>
                </a:solidFill>
              </a:rPr>
              <a:t>. § 10-7-301(6</a:t>
            </a:r>
            <a:r>
              <a:rPr lang="en-US" sz="2200" dirty="0" smtClean="0">
                <a:solidFill>
                  <a:schemeClr val="bg1"/>
                </a:solidFill>
              </a:rPr>
              <a:t>)</a:t>
            </a:r>
          </a:p>
          <a:p>
            <a:pPr marL="0" indent="0">
              <a:buNone/>
            </a:pPr>
            <a:endParaRPr lang="en-US" sz="2200" dirty="0">
              <a:solidFill>
                <a:schemeClr val="bg1"/>
              </a:solidFill>
            </a:endParaRPr>
          </a:p>
          <a:p>
            <a:r>
              <a:rPr lang="en-US" sz="2200" dirty="0" smtClean="0">
                <a:solidFill>
                  <a:schemeClr val="bg1"/>
                </a:solidFill>
              </a:rPr>
              <a:t>The </a:t>
            </a:r>
            <a:r>
              <a:rPr lang="en-US" sz="2200" dirty="0">
                <a:solidFill>
                  <a:schemeClr val="bg1"/>
                </a:solidFill>
              </a:rPr>
              <a:t>test for determining whether a </a:t>
            </a:r>
            <a:r>
              <a:rPr lang="en-US" sz="2200" dirty="0" smtClean="0">
                <a:solidFill>
                  <a:schemeClr val="bg1"/>
                </a:solidFill>
              </a:rPr>
              <a:t>record </a:t>
            </a:r>
            <a:r>
              <a:rPr lang="en-US" sz="2200" dirty="0">
                <a:solidFill>
                  <a:schemeClr val="bg1"/>
                </a:solidFill>
              </a:rPr>
              <a:t>is public is “whether it was made or received </a:t>
            </a:r>
            <a:r>
              <a:rPr lang="en-US" sz="2200" dirty="0" smtClean="0">
                <a:solidFill>
                  <a:schemeClr val="bg1"/>
                </a:solidFill>
              </a:rPr>
              <a:t>pursuant </a:t>
            </a:r>
            <a:r>
              <a:rPr lang="en-US" sz="2200" dirty="0">
                <a:solidFill>
                  <a:schemeClr val="bg1"/>
                </a:solidFill>
              </a:rPr>
              <a:t>to law or ordinance or in connection with the </a:t>
            </a:r>
            <a:r>
              <a:rPr lang="en-US" sz="2200" dirty="0" smtClean="0">
                <a:solidFill>
                  <a:schemeClr val="bg1"/>
                </a:solidFill>
              </a:rPr>
              <a:t>transaction </a:t>
            </a:r>
            <a:r>
              <a:rPr lang="en-US" sz="2200" dirty="0">
                <a:solidFill>
                  <a:schemeClr val="bg1"/>
                </a:solidFill>
              </a:rPr>
              <a:t>of official business </a:t>
            </a:r>
            <a:r>
              <a:rPr lang="en-US" sz="2200" dirty="0" smtClean="0">
                <a:solidFill>
                  <a:schemeClr val="bg1"/>
                </a:solidFill>
              </a:rPr>
              <a:t>by any </a:t>
            </a:r>
            <a:r>
              <a:rPr lang="en-US" sz="2200" dirty="0">
                <a:solidFill>
                  <a:schemeClr val="bg1"/>
                </a:solidFill>
              </a:rPr>
              <a:t>governmental </a:t>
            </a:r>
            <a:r>
              <a:rPr lang="en-US" sz="2200" dirty="0" smtClean="0">
                <a:solidFill>
                  <a:schemeClr val="bg1"/>
                </a:solidFill>
              </a:rPr>
              <a:t>agency</a:t>
            </a:r>
            <a:r>
              <a:rPr lang="en-US" sz="2200" dirty="0">
                <a:solidFill>
                  <a:schemeClr val="bg1"/>
                </a:solidFill>
              </a:rPr>
              <a:t>.” Griffin v. City of Knoxville, 821 S.W. 2d 921, </a:t>
            </a:r>
            <a:r>
              <a:rPr lang="en-US" sz="2200" dirty="0" smtClean="0">
                <a:solidFill>
                  <a:schemeClr val="bg1"/>
                </a:solidFill>
              </a:rPr>
              <a:t>924 </a:t>
            </a:r>
            <a:r>
              <a:rPr lang="en-US" sz="2200" dirty="0">
                <a:solidFill>
                  <a:schemeClr val="bg1"/>
                </a:solidFill>
              </a:rPr>
              <a:t>(Tenn. 1991).</a:t>
            </a:r>
          </a:p>
        </p:txBody>
      </p:sp>
      <p:sp>
        <p:nvSpPr>
          <p:cNvPr id="4" name="Slide Number Placeholder 3"/>
          <p:cNvSpPr>
            <a:spLocks noGrp="1"/>
          </p:cNvSpPr>
          <p:nvPr>
            <p:ph type="sldNum" sz="quarter" idx="12"/>
          </p:nvPr>
        </p:nvSpPr>
        <p:spPr/>
        <p:txBody>
          <a:bodyPr/>
          <a:lstStyle/>
          <a:p>
            <a:fld id="{BFEBEB0A-9E3D-4B14-9782-E2AE3DA60D96}" type="slidenum">
              <a:rPr lang="en-US" smtClean="0"/>
              <a:pPr/>
              <a:t>4</a:t>
            </a:fld>
            <a:endParaRPr lang="en-US"/>
          </a:p>
        </p:txBody>
      </p:sp>
    </p:spTree>
    <p:extLst>
      <p:ext uri="{BB962C8B-B14F-4D97-AF65-F5344CB8AC3E}">
        <p14:creationId xmlns:p14="http://schemas.microsoft.com/office/powerpoint/2010/main" val="4087710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smtClean="0">
                <a:solidFill>
                  <a:schemeClr val="tx1"/>
                </a:solidFill>
              </a:rPr>
              <a:t>Records</a:t>
            </a:r>
            <a:endParaRPr lang="en-US" dirty="0">
              <a:solidFill>
                <a:schemeClr val="tx1"/>
              </a:solidFill>
            </a:endParaRPr>
          </a:p>
        </p:txBody>
      </p:sp>
      <p:sp>
        <p:nvSpPr>
          <p:cNvPr id="4" name="Content Placeholder 3"/>
          <p:cNvSpPr>
            <a:spLocks noGrp="1"/>
          </p:cNvSpPr>
          <p:nvPr>
            <p:ph sz="half" idx="2"/>
          </p:nvPr>
        </p:nvSpPr>
        <p:spPr>
          <a:xfrm>
            <a:off x="762000" y="1371600"/>
            <a:ext cx="3657600" cy="3048000"/>
          </a:xfrm>
        </p:spPr>
        <p:txBody>
          <a:bodyPr>
            <a:normAutofit fontScale="92500" lnSpcReduction="10000"/>
          </a:bodyPr>
          <a:lstStyle/>
          <a:p>
            <a:r>
              <a:rPr lang="en-US" dirty="0" smtClean="0">
                <a:solidFill>
                  <a:schemeClr val="bg1"/>
                </a:solidFill>
              </a:rPr>
              <a:t>Budget Documents</a:t>
            </a:r>
          </a:p>
          <a:p>
            <a:r>
              <a:rPr lang="en-US" dirty="0" smtClean="0">
                <a:solidFill>
                  <a:schemeClr val="bg1"/>
                </a:solidFill>
              </a:rPr>
              <a:t>Payroll Documents</a:t>
            </a:r>
          </a:p>
          <a:p>
            <a:r>
              <a:rPr lang="en-US" dirty="0" smtClean="0">
                <a:solidFill>
                  <a:schemeClr val="bg1"/>
                </a:solidFill>
              </a:rPr>
              <a:t>Election Documents</a:t>
            </a:r>
          </a:p>
          <a:p>
            <a:r>
              <a:rPr lang="en-US" dirty="0" smtClean="0">
                <a:solidFill>
                  <a:schemeClr val="bg1"/>
                </a:solidFill>
              </a:rPr>
              <a:t>Contracts</a:t>
            </a:r>
          </a:p>
          <a:p>
            <a:r>
              <a:rPr lang="en-US" dirty="0" smtClean="0">
                <a:solidFill>
                  <a:schemeClr val="bg1"/>
                </a:solidFill>
              </a:rPr>
              <a:t>Revenue Reports</a:t>
            </a:r>
          </a:p>
          <a:p>
            <a:r>
              <a:rPr lang="en-US" dirty="0" smtClean="0">
                <a:solidFill>
                  <a:schemeClr val="bg1"/>
                </a:solidFill>
              </a:rPr>
              <a:t>Investigation files</a:t>
            </a:r>
          </a:p>
          <a:p>
            <a:r>
              <a:rPr lang="en-US" dirty="0" smtClean="0">
                <a:solidFill>
                  <a:schemeClr val="bg1"/>
                </a:solidFill>
              </a:rPr>
              <a:t>Audit reports</a:t>
            </a:r>
          </a:p>
          <a:p>
            <a:r>
              <a:rPr lang="en-US" dirty="0" smtClean="0">
                <a:solidFill>
                  <a:schemeClr val="bg1"/>
                </a:solidFill>
              </a:rPr>
              <a:t>Personnel's files</a:t>
            </a:r>
            <a:endParaRPr lang="en-US" dirty="0">
              <a:solidFill>
                <a:schemeClr val="bg1"/>
              </a:solidFill>
            </a:endParaRPr>
          </a:p>
        </p:txBody>
      </p:sp>
      <p:sp>
        <p:nvSpPr>
          <p:cNvPr id="5" name="Text Placeholder 4"/>
          <p:cNvSpPr>
            <a:spLocks noGrp="1"/>
          </p:cNvSpPr>
          <p:nvPr>
            <p:ph type="body" sz="quarter" idx="3"/>
          </p:nvPr>
        </p:nvSpPr>
        <p:spPr/>
        <p:txBody>
          <a:bodyPr/>
          <a:lstStyle/>
          <a:p>
            <a:r>
              <a:rPr lang="en-US" dirty="0" smtClean="0">
                <a:solidFill>
                  <a:schemeClr val="tx1"/>
                </a:solidFill>
              </a:rPr>
              <a:t>Non- Records</a:t>
            </a:r>
            <a:endParaRPr lang="en-US" dirty="0">
              <a:solidFill>
                <a:schemeClr val="tx1"/>
              </a:solidFill>
            </a:endParaRPr>
          </a:p>
        </p:txBody>
      </p:sp>
      <p:sp>
        <p:nvSpPr>
          <p:cNvPr id="6" name="Content Placeholder 5"/>
          <p:cNvSpPr>
            <a:spLocks noGrp="1"/>
          </p:cNvSpPr>
          <p:nvPr>
            <p:ph sz="quarter" idx="4"/>
          </p:nvPr>
        </p:nvSpPr>
        <p:spPr/>
        <p:txBody>
          <a:bodyPr>
            <a:normAutofit fontScale="92500" lnSpcReduction="10000"/>
          </a:bodyPr>
          <a:lstStyle/>
          <a:p>
            <a:r>
              <a:rPr lang="en-US" dirty="0" smtClean="0">
                <a:solidFill>
                  <a:schemeClr val="bg1"/>
                </a:solidFill>
              </a:rPr>
              <a:t>Brochures</a:t>
            </a:r>
          </a:p>
          <a:p>
            <a:r>
              <a:rPr lang="en-US" dirty="0" smtClean="0">
                <a:solidFill>
                  <a:schemeClr val="bg1"/>
                </a:solidFill>
              </a:rPr>
              <a:t>Reference Materials</a:t>
            </a:r>
          </a:p>
          <a:p>
            <a:r>
              <a:rPr lang="en-US" dirty="0" smtClean="0">
                <a:solidFill>
                  <a:schemeClr val="bg1"/>
                </a:solidFill>
              </a:rPr>
              <a:t>Extra Copies</a:t>
            </a:r>
          </a:p>
          <a:p>
            <a:r>
              <a:rPr lang="en-US" dirty="0" smtClean="0">
                <a:solidFill>
                  <a:schemeClr val="bg1"/>
                </a:solidFill>
              </a:rPr>
              <a:t>Drafts</a:t>
            </a:r>
          </a:p>
          <a:p>
            <a:r>
              <a:rPr lang="en-US" dirty="0" smtClean="0">
                <a:solidFill>
                  <a:schemeClr val="bg1"/>
                </a:solidFill>
              </a:rPr>
              <a:t>Obsolete Catalogs</a:t>
            </a:r>
          </a:p>
          <a:p>
            <a:r>
              <a:rPr lang="en-US" dirty="0" smtClean="0">
                <a:solidFill>
                  <a:schemeClr val="bg1"/>
                </a:solidFill>
              </a:rPr>
              <a:t>Bulletins</a:t>
            </a:r>
          </a:p>
          <a:p>
            <a:r>
              <a:rPr lang="en-US" dirty="0" smtClean="0">
                <a:solidFill>
                  <a:schemeClr val="bg1"/>
                </a:solidFill>
              </a:rPr>
              <a:t>Trade Journals</a:t>
            </a:r>
          </a:p>
          <a:p>
            <a:r>
              <a:rPr lang="en-US" dirty="0" smtClean="0">
                <a:solidFill>
                  <a:schemeClr val="bg1"/>
                </a:solidFill>
              </a:rPr>
              <a:t>Manuals</a:t>
            </a:r>
            <a:endParaRPr lang="en-US" dirty="0">
              <a:solidFill>
                <a:schemeClr val="bg1"/>
              </a:solidFill>
            </a:endParaRPr>
          </a:p>
        </p:txBody>
      </p:sp>
      <p:sp>
        <p:nvSpPr>
          <p:cNvPr id="7" name="Slide Number Placeholder 6"/>
          <p:cNvSpPr>
            <a:spLocks noGrp="1"/>
          </p:cNvSpPr>
          <p:nvPr>
            <p:ph type="sldNum" sz="quarter" idx="12"/>
          </p:nvPr>
        </p:nvSpPr>
        <p:spPr/>
        <p:txBody>
          <a:bodyPr/>
          <a:lstStyle/>
          <a:p>
            <a:fld id="{BFEBEB0A-9E3D-4B14-9782-E2AE3DA60D96}" type="slidenum">
              <a:rPr lang="en-US" smtClean="0"/>
              <a:pPr/>
              <a:t>5</a:t>
            </a:fld>
            <a:endParaRPr lang="en-US"/>
          </a:p>
        </p:txBody>
      </p:sp>
    </p:spTree>
    <p:extLst>
      <p:ext uri="{BB962C8B-B14F-4D97-AF65-F5344CB8AC3E}">
        <p14:creationId xmlns:p14="http://schemas.microsoft.com/office/powerpoint/2010/main" val="2155606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42" presetClass="entr" presetSubtype="0"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1000"/>
                                        <p:tgtEl>
                                          <p:spTgt spid="4">
                                            <p:txEl>
                                              <p:pRg st="0" end="0"/>
                                            </p:txEl>
                                          </p:spTgt>
                                        </p:tgtEl>
                                      </p:cBhvr>
                                    </p:animEffect>
                                    <p:anim calcmode="lin" valueType="num">
                                      <p:cBhvr>
                                        <p:cTn id="12"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fade">
                                      <p:cBhvr>
                                        <p:cTn id="16" dur="1000"/>
                                        <p:tgtEl>
                                          <p:spTgt spid="4">
                                            <p:txEl>
                                              <p:pRg st="1" end="1"/>
                                            </p:txEl>
                                          </p:spTgt>
                                        </p:tgtEl>
                                      </p:cBhvr>
                                    </p:animEffect>
                                    <p:anim calcmode="lin" valueType="num">
                                      <p:cBhvr>
                                        <p:cTn id="17"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8"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fade">
                                      <p:cBhvr>
                                        <p:cTn id="26" dur="1000"/>
                                        <p:tgtEl>
                                          <p:spTgt spid="4">
                                            <p:txEl>
                                              <p:pRg st="3" end="3"/>
                                            </p:txEl>
                                          </p:spTgt>
                                        </p:tgtEl>
                                      </p:cBhvr>
                                    </p:animEffect>
                                    <p:anim calcmode="lin" valueType="num">
                                      <p:cBhvr>
                                        <p:cTn id="2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fade">
                                      <p:cBhvr>
                                        <p:cTn id="36" dur="1000"/>
                                        <p:tgtEl>
                                          <p:spTgt spid="4">
                                            <p:txEl>
                                              <p:pRg st="5" end="5"/>
                                            </p:txEl>
                                          </p:spTgt>
                                        </p:tgtEl>
                                      </p:cBhvr>
                                    </p:animEffect>
                                    <p:anim calcmode="lin" valueType="num">
                                      <p:cBhvr>
                                        <p:cTn id="37"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5" end="5"/>
                                            </p:txEl>
                                          </p:spTgt>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Effect transition="in" filter="fade">
                                      <p:cBhvr>
                                        <p:cTn id="41" dur="1000"/>
                                        <p:tgtEl>
                                          <p:spTgt spid="4">
                                            <p:txEl>
                                              <p:pRg st="6" end="6"/>
                                            </p:txEl>
                                          </p:spTgt>
                                        </p:tgtEl>
                                      </p:cBhvr>
                                    </p:animEffect>
                                    <p:anim calcmode="lin" valueType="num">
                                      <p:cBhvr>
                                        <p:cTn id="4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3" dur="1000" fill="hold"/>
                                        <p:tgtEl>
                                          <p:spTgt spid="4">
                                            <p:txEl>
                                              <p:pRg st="6" end="6"/>
                                            </p:txEl>
                                          </p:spTgt>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4">
                                            <p:txEl>
                                              <p:pRg st="7" end="7"/>
                                            </p:txEl>
                                          </p:spTgt>
                                        </p:tgtEl>
                                        <p:attrNameLst>
                                          <p:attrName>style.visibility</p:attrName>
                                        </p:attrNameLst>
                                      </p:cBhvr>
                                      <p:to>
                                        <p:strVal val="visible"/>
                                      </p:to>
                                    </p:set>
                                    <p:animEffect transition="in" filter="fade">
                                      <p:cBhvr>
                                        <p:cTn id="46" dur="1000"/>
                                        <p:tgtEl>
                                          <p:spTgt spid="4">
                                            <p:txEl>
                                              <p:pRg st="7" end="7"/>
                                            </p:txEl>
                                          </p:spTgt>
                                        </p:tgtEl>
                                      </p:cBhvr>
                                    </p:animEffect>
                                    <p:anim calcmode="lin" valueType="num">
                                      <p:cBhvr>
                                        <p:cTn id="47"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5">
                                            <p:txEl>
                                              <p:pRg st="0" end="0"/>
                                            </p:txEl>
                                          </p:spTgt>
                                        </p:tgtEl>
                                        <p:attrNameLst>
                                          <p:attrName>style.visibility</p:attrName>
                                        </p:attrNameLst>
                                      </p:cBhvr>
                                      <p:to>
                                        <p:strVal val="visible"/>
                                      </p:to>
                                    </p:set>
                                    <p:anim calcmode="lin" valueType="num">
                                      <p:cBhvr additive="base">
                                        <p:cTn id="5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0" end="0"/>
                                            </p:txEl>
                                          </p:spTgt>
                                        </p:tgtEl>
                                        <p:attrNameLst>
                                          <p:attrName>ppt_y</p:attrName>
                                        </p:attrNameLst>
                                      </p:cBhvr>
                                      <p:tavLst>
                                        <p:tav tm="0">
                                          <p:val>
                                            <p:strVal val="1+#ppt_h/2"/>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6">
                                            <p:txEl>
                                              <p:pRg st="0" end="0"/>
                                            </p:txEl>
                                          </p:spTgt>
                                        </p:tgtEl>
                                        <p:attrNameLst>
                                          <p:attrName>style.visibility</p:attrName>
                                        </p:attrNameLst>
                                      </p:cBhvr>
                                      <p:to>
                                        <p:strVal val="visible"/>
                                      </p:to>
                                    </p:set>
                                    <p:animEffect transition="in" filter="fade">
                                      <p:cBhvr>
                                        <p:cTn id="57" dur="1000"/>
                                        <p:tgtEl>
                                          <p:spTgt spid="6">
                                            <p:txEl>
                                              <p:pRg st="0" end="0"/>
                                            </p:txEl>
                                          </p:spTgt>
                                        </p:tgtEl>
                                      </p:cBhvr>
                                    </p:animEffect>
                                    <p:anim calcmode="lin" valueType="num">
                                      <p:cBhvr>
                                        <p:cTn id="5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59" dur="1000" fill="hold"/>
                                        <p:tgtEl>
                                          <p:spTgt spid="6">
                                            <p:txEl>
                                              <p:pRg st="0" end="0"/>
                                            </p:tx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6">
                                            <p:txEl>
                                              <p:pRg st="1" end="1"/>
                                            </p:txEl>
                                          </p:spTgt>
                                        </p:tgtEl>
                                        <p:attrNameLst>
                                          <p:attrName>style.visibility</p:attrName>
                                        </p:attrNameLst>
                                      </p:cBhvr>
                                      <p:to>
                                        <p:strVal val="visible"/>
                                      </p:to>
                                    </p:set>
                                    <p:animEffect transition="in" filter="fade">
                                      <p:cBhvr>
                                        <p:cTn id="62" dur="1000"/>
                                        <p:tgtEl>
                                          <p:spTgt spid="6">
                                            <p:txEl>
                                              <p:pRg st="1" end="1"/>
                                            </p:txEl>
                                          </p:spTgt>
                                        </p:tgtEl>
                                      </p:cBhvr>
                                    </p:animEffect>
                                    <p:anim calcmode="lin" valueType="num">
                                      <p:cBhvr>
                                        <p:cTn id="6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64" dur="1000" fill="hold"/>
                                        <p:tgtEl>
                                          <p:spTgt spid="6">
                                            <p:txEl>
                                              <p:pRg st="1" end="1"/>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6">
                                            <p:txEl>
                                              <p:pRg st="2" end="2"/>
                                            </p:txEl>
                                          </p:spTgt>
                                        </p:tgtEl>
                                        <p:attrNameLst>
                                          <p:attrName>style.visibility</p:attrName>
                                        </p:attrNameLst>
                                      </p:cBhvr>
                                      <p:to>
                                        <p:strVal val="visible"/>
                                      </p:to>
                                    </p:set>
                                    <p:animEffect transition="in" filter="fade">
                                      <p:cBhvr>
                                        <p:cTn id="67" dur="1000"/>
                                        <p:tgtEl>
                                          <p:spTgt spid="6">
                                            <p:txEl>
                                              <p:pRg st="2" end="2"/>
                                            </p:txEl>
                                          </p:spTgt>
                                        </p:tgtEl>
                                      </p:cBhvr>
                                    </p:animEffect>
                                    <p:anim calcmode="lin" valueType="num">
                                      <p:cBhvr>
                                        <p:cTn id="6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6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6">
                                            <p:txEl>
                                              <p:pRg st="3" end="3"/>
                                            </p:txEl>
                                          </p:spTgt>
                                        </p:tgtEl>
                                        <p:attrNameLst>
                                          <p:attrName>style.visibility</p:attrName>
                                        </p:attrNameLst>
                                      </p:cBhvr>
                                      <p:to>
                                        <p:strVal val="visible"/>
                                      </p:to>
                                    </p:set>
                                    <p:animEffect transition="in" filter="fade">
                                      <p:cBhvr>
                                        <p:cTn id="72" dur="1000"/>
                                        <p:tgtEl>
                                          <p:spTgt spid="6">
                                            <p:txEl>
                                              <p:pRg st="3" end="3"/>
                                            </p:txEl>
                                          </p:spTgt>
                                        </p:tgtEl>
                                      </p:cBhvr>
                                    </p:animEffect>
                                    <p:anim calcmode="lin" valueType="num">
                                      <p:cBhvr>
                                        <p:cTn id="73"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74" dur="1000" fill="hold"/>
                                        <p:tgtEl>
                                          <p:spTgt spid="6">
                                            <p:txEl>
                                              <p:pRg st="3" end="3"/>
                                            </p:txEl>
                                          </p:spTgt>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6">
                                            <p:txEl>
                                              <p:pRg st="4" end="4"/>
                                            </p:txEl>
                                          </p:spTgt>
                                        </p:tgtEl>
                                        <p:attrNameLst>
                                          <p:attrName>style.visibility</p:attrName>
                                        </p:attrNameLst>
                                      </p:cBhvr>
                                      <p:to>
                                        <p:strVal val="visible"/>
                                      </p:to>
                                    </p:set>
                                    <p:animEffect transition="in" filter="fade">
                                      <p:cBhvr>
                                        <p:cTn id="77" dur="1000"/>
                                        <p:tgtEl>
                                          <p:spTgt spid="6">
                                            <p:txEl>
                                              <p:pRg st="4" end="4"/>
                                            </p:txEl>
                                          </p:spTgt>
                                        </p:tgtEl>
                                      </p:cBhvr>
                                    </p:animEffect>
                                    <p:anim calcmode="lin" valueType="num">
                                      <p:cBhvr>
                                        <p:cTn id="78"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79" dur="1000" fill="hold"/>
                                        <p:tgtEl>
                                          <p:spTgt spid="6">
                                            <p:txEl>
                                              <p:pRg st="4" end="4"/>
                                            </p:txEl>
                                          </p:spTgt>
                                        </p:tgtEl>
                                        <p:attrNameLst>
                                          <p:attrName>ppt_y</p:attrName>
                                        </p:attrNameLst>
                                      </p:cBhvr>
                                      <p:tavLst>
                                        <p:tav tm="0">
                                          <p:val>
                                            <p:strVal val="#ppt_y+.1"/>
                                          </p:val>
                                        </p:tav>
                                        <p:tav tm="100000">
                                          <p:val>
                                            <p:strVal val="#ppt_y"/>
                                          </p:val>
                                        </p:tav>
                                      </p:tavLst>
                                    </p:anim>
                                  </p:childTnLst>
                                </p:cTn>
                              </p:par>
                              <p:par>
                                <p:cTn id="80" presetID="42" presetClass="entr" presetSubtype="0" fill="hold" grpId="0" nodeType="withEffect">
                                  <p:stCondLst>
                                    <p:cond delay="0"/>
                                  </p:stCondLst>
                                  <p:childTnLst>
                                    <p:set>
                                      <p:cBhvr>
                                        <p:cTn id="81" dur="1" fill="hold">
                                          <p:stCondLst>
                                            <p:cond delay="0"/>
                                          </p:stCondLst>
                                        </p:cTn>
                                        <p:tgtEl>
                                          <p:spTgt spid="6">
                                            <p:txEl>
                                              <p:pRg st="5" end="5"/>
                                            </p:txEl>
                                          </p:spTgt>
                                        </p:tgtEl>
                                        <p:attrNameLst>
                                          <p:attrName>style.visibility</p:attrName>
                                        </p:attrNameLst>
                                      </p:cBhvr>
                                      <p:to>
                                        <p:strVal val="visible"/>
                                      </p:to>
                                    </p:set>
                                    <p:animEffect transition="in" filter="fade">
                                      <p:cBhvr>
                                        <p:cTn id="82" dur="1000"/>
                                        <p:tgtEl>
                                          <p:spTgt spid="6">
                                            <p:txEl>
                                              <p:pRg st="5" end="5"/>
                                            </p:txEl>
                                          </p:spTgt>
                                        </p:tgtEl>
                                      </p:cBhvr>
                                    </p:animEffect>
                                    <p:anim calcmode="lin" valueType="num">
                                      <p:cBhvr>
                                        <p:cTn id="83"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84" dur="1000" fill="hold"/>
                                        <p:tgtEl>
                                          <p:spTgt spid="6">
                                            <p:txEl>
                                              <p:pRg st="5" end="5"/>
                                            </p:txEl>
                                          </p:spTgt>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6">
                                            <p:txEl>
                                              <p:pRg st="6" end="6"/>
                                            </p:txEl>
                                          </p:spTgt>
                                        </p:tgtEl>
                                        <p:attrNameLst>
                                          <p:attrName>style.visibility</p:attrName>
                                        </p:attrNameLst>
                                      </p:cBhvr>
                                      <p:to>
                                        <p:strVal val="visible"/>
                                      </p:to>
                                    </p:set>
                                    <p:animEffect transition="in" filter="fade">
                                      <p:cBhvr>
                                        <p:cTn id="87" dur="1000"/>
                                        <p:tgtEl>
                                          <p:spTgt spid="6">
                                            <p:txEl>
                                              <p:pRg st="6" end="6"/>
                                            </p:txEl>
                                          </p:spTgt>
                                        </p:tgtEl>
                                      </p:cBhvr>
                                    </p:animEffect>
                                    <p:anim calcmode="lin" valueType="num">
                                      <p:cBhvr>
                                        <p:cTn id="88"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89" dur="1000" fill="hold"/>
                                        <p:tgtEl>
                                          <p:spTgt spid="6">
                                            <p:txEl>
                                              <p:pRg st="6" end="6"/>
                                            </p:txEl>
                                          </p:spTgt>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6">
                                            <p:txEl>
                                              <p:pRg st="7" end="7"/>
                                            </p:txEl>
                                          </p:spTgt>
                                        </p:tgtEl>
                                        <p:attrNameLst>
                                          <p:attrName>style.visibility</p:attrName>
                                        </p:attrNameLst>
                                      </p:cBhvr>
                                      <p:to>
                                        <p:strVal val="visible"/>
                                      </p:to>
                                    </p:set>
                                    <p:animEffect transition="in" filter="fade">
                                      <p:cBhvr>
                                        <p:cTn id="92" dur="1000"/>
                                        <p:tgtEl>
                                          <p:spTgt spid="6">
                                            <p:txEl>
                                              <p:pRg st="7" end="7"/>
                                            </p:txEl>
                                          </p:spTgt>
                                        </p:tgtEl>
                                      </p:cBhvr>
                                    </p:animEffect>
                                    <p:anim calcmode="lin" valueType="num">
                                      <p:cBhvr>
                                        <p:cTn id="93"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94" dur="1000" fill="hold"/>
                                        <p:tgtEl>
                                          <p:spTgt spid="6">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191000"/>
            <a:ext cx="6781800" cy="1600200"/>
          </a:xfrm>
          <a:solidFill>
            <a:schemeClr val="accent3"/>
          </a:solidFill>
        </p:spPr>
        <p:txBody>
          <a:bodyPr>
            <a:normAutofit fontScale="90000"/>
          </a:bodyPr>
          <a:lstStyle/>
          <a:p>
            <a:r>
              <a:rPr lang="en-US" dirty="0" smtClean="0">
                <a:solidFill>
                  <a:schemeClr val="tx1"/>
                </a:solidFill>
              </a:rPr>
              <a:t>THESE ARE ALL RECORDS REGARDLESS OF FORMAT</a:t>
            </a:r>
            <a:endParaRPr lang="en-US" dirty="0">
              <a:solidFill>
                <a:schemeClr val="tx1"/>
              </a:solidFill>
            </a:endParaRPr>
          </a:p>
        </p:txBody>
      </p:sp>
      <p:sp>
        <p:nvSpPr>
          <p:cNvPr id="3" name="Text Placeholder 2"/>
          <p:cNvSpPr>
            <a:spLocks noGrp="1"/>
          </p:cNvSpPr>
          <p:nvPr>
            <p:ph type="body" idx="1"/>
          </p:nvPr>
        </p:nvSpPr>
        <p:spPr/>
        <p:txBody>
          <a:bodyPr/>
          <a:lstStyle/>
          <a:p>
            <a:r>
              <a:rPr lang="en-US" dirty="0" smtClean="0">
                <a:solidFill>
                  <a:schemeClr val="tx1"/>
                </a:solidFill>
              </a:rPr>
              <a:t>Physical Records</a:t>
            </a:r>
            <a:endParaRPr lang="en-US" dirty="0">
              <a:solidFill>
                <a:schemeClr val="tx1"/>
              </a:solidFill>
            </a:endParaRPr>
          </a:p>
        </p:txBody>
      </p:sp>
      <p:sp>
        <p:nvSpPr>
          <p:cNvPr id="4" name="Content Placeholder 3"/>
          <p:cNvSpPr>
            <a:spLocks noGrp="1"/>
          </p:cNvSpPr>
          <p:nvPr>
            <p:ph sz="half" idx="2"/>
          </p:nvPr>
        </p:nvSpPr>
        <p:spPr/>
        <p:txBody>
          <a:bodyPr/>
          <a:lstStyle/>
          <a:p>
            <a:r>
              <a:rPr lang="en-US" dirty="0" smtClean="0">
                <a:solidFill>
                  <a:schemeClr val="bg1"/>
                </a:solidFill>
              </a:rPr>
              <a:t>Paper</a:t>
            </a:r>
          </a:p>
          <a:p>
            <a:r>
              <a:rPr lang="en-US" dirty="0" smtClean="0">
                <a:solidFill>
                  <a:schemeClr val="bg1"/>
                </a:solidFill>
              </a:rPr>
              <a:t>Microfilm</a:t>
            </a:r>
          </a:p>
          <a:p>
            <a:r>
              <a:rPr lang="en-US" dirty="0" smtClean="0">
                <a:solidFill>
                  <a:schemeClr val="bg1"/>
                </a:solidFill>
              </a:rPr>
              <a:t>Microfiche</a:t>
            </a:r>
          </a:p>
          <a:p>
            <a:r>
              <a:rPr lang="en-US" dirty="0" smtClean="0">
                <a:solidFill>
                  <a:schemeClr val="bg1"/>
                </a:solidFill>
              </a:rPr>
              <a:t>Videos</a:t>
            </a:r>
          </a:p>
          <a:p>
            <a:r>
              <a:rPr lang="en-US" dirty="0" smtClean="0">
                <a:solidFill>
                  <a:schemeClr val="bg1"/>
                </a:solidFill>
              </a:rPr>
              <a:t>Photographs</a:t>
            </a:r>
            <a:endParaRPr lang="en-US" dirty="0">
              <a:solidFill>
                <a:schemeClr val="bg1"/>
              </a:solidFill>
            </a:endParaRPr>
          </a:p>
        </p:txBody>
      </p:sp>
      <p:sp>
        <p:nvSpPr>
          <p:cNvPr id="5" name="Text Placeholder 4"/>
          <p:cNvSpPr>
            <a:spLocks noGrp="1"/>
          </p:cNvSpPr>
          <p:nvPr>
            <p:ph type="body" sz="quarter" idx="3"/>
          </p:nvPr>
        </p:nvSpPr>
        <p:spPr/>
        <p:txBody>
          <a:bodyPr/>
          <a:lstStyle/>
          <a:p>
            <a:r>
              <a:rPr lang="en-US" dirty="0" smtClean="0">
                <a:solidFill>
                  <a:schemeClr val="tx1"/>
                </a:solidFill>
              </a:rPr>
              <a:t>Electronic Records</a:t>
            </a:r>
            <a:endParaRPr lang="en-US" dirty="0">
              <a:solidFill>
                <a:schemeClr val="tx1"/>
              </a:solidFill>
            </a:endParaRPr>
          </a:p>
        </p:txBody>
      </p:sp>
      <p:sp>
        <p:nvSpPr>
          <p:cNvPr id="6" name="Content Placeholder 5"/>
          <p:cNvSpPr>
            <a:spLocks noGrp="1"/>
          </p:cNvSpPr>
          <p:nvPr>
            <p:ph sz="quarter" idx="4"/>
          </p:nvPr>
        </p:nvSpPr>
        <p:spPr/>
        <p:txBody>
          <a:bodyPr/>
          <a:lstStyle/>
          <a:p>
            <a:r>
              <a:rPr lang="en-US" dirty="0" smtClean="0">
                <a:solidFill>
                  <a:schemeClr val="bg1"/>
                </a:solidFill>
              </a:rPr>
              <a:t>Servers</a:t>
            </a:r>
          </a:p>
          <a:p>
            <a:r>
              <a:rPr lang="en-US" dirty="0" smtClean="0">
                <a:solidFill>
                  <a:schemeClr val="bg1"/>
                </a:solidFill>
              </a:rPr>
              <a:t>Computer files</a:t>
            </a:r>
          </a:p>
          <a:p>
            <a:r>
              <a:rPr lang="en-US" dirty="0" smtClean="0">
                <a:solidFill>
                  <a:schemeClr val="bg1"/>
                </a:solidFill>
              </a:rPr>
              <a:t>Documents on a collaborative workspace</a:t>
            </a:r>
          </a:p>
          <a:p>
            <a:r>
              <a:rPr lang="en-US" dirty="0" smtClean="0">
                <a:solidFill>
                  <a:schemeClr val="bg1"/>
                </a:solidFill>
              </a:rPr>
              <a:t>CD/DVD</a:t>
            </a:r>
            <a:endParaRPr lang="en-US" dirty="0">
              <a:solidFill>
                <a:schemeClr val="bg1"/>
              </a:solidFill>
            </a:endParaRPr>
          </a:p>
        </p:txBody>
      </p:sp>
      <p:sp>
        <p:nvSpPr>
          <p:cNvPr id="7" name="Slide Number Placeholder 6"/>
          <p:cNvSpPr>
            <a:spLocks noGrp="1"/>
          </p:cNvSpPr>
          <p:nvPr>
            <p:ph type="sldNum" sz="quarter" idx="12"/>
          </p:nvPr>
        </p:nvSpPr>
        <p:spPr/>
        <p:txBody>
          <a:bodyPr/>
          <a:lstStyle/>
          <a:p>
            <a:fld id="{BFEBEB0A-9E3D-4B14-9782-E2AE3DA60D96}" type="slidenum">
              <a:rPr lang="en-US" smtClean="0"/>
              <a:pPr/>
              <a:t>6</a:t>
            </a:fld>
            <a:endParaRPr lang="en-US"/>
          </a:p>
        </p:txBody>
      </p:sp>
    </p:spTree>
    <p:extLst>
      <p:ext uri="{BB962C8B-B14F-4D97-AF65-F5344CB8AC3E}">
        <p14:creationId xmlns:p14="http://schemas.microsoft.com/office/powerpoint/2010/main" val="38905408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Confidential Record</a:t>
            </a:r>
            <a:endParaRPr lang="en-US" dirty="0">
              <a:solidFill>
                <a:schemeClr val="tx1"/>
              </a:solidFill>
            </a:endParaRPr>
          </a:p>
        </p:txBody>
      </p:sp>
      <p:sp>
        <p:nvSpPr>
          <p:cNvPr id="3" name="Content Placeholder 2"/>
          <p:cNvSpPr>
            <a:spLocks noGrp="1"/>
          </p:cNvSpPr>
          <p:nvPr>
            <p:ph idx="1"/>
          </p:nvPr>
        </p:nvSpPr>
        <p:spPr/>
        <p:txBody>
          <a:bodyPr/>
          <a:lstStyle/>
          <a:p>
            <a:r>
              <a:rPr lang="en-US" dirty="0" smtClean="0">
                <a:solidFill>
                  <a:schemeClr val="bg1"/>
                </a:solidFill>
              </a:rPr>
              <a:t>Indicate whether any state or federal regulations restrict access to the records.</a:t>
            </a:r>
          </a:p>
          <a:p>
            <a:r>
              <a:rPr lang="en-US" dirty="0" smtClean="0">
                <a:solidFill>
                  <a:schemeClr val="bg1"/>
                </a:solidFill>
              </a:rPr>
              <a:t>Records that are deemed confidential must be covered by statute and a copy of the statute must be attached.</a:t>
            </a:r>
          </a:p>
          <a:p>
            <a:r>
              <a:rPr lang="en-US" dirty="0" smtClean="0">
                <a:solidFill>
                  <a:schemeClr val="bg1"/>
                </a:solidFill>
              </a:rPr>
              <a:t>Records that are not declared confidential by statute are classified as public.</a:t>
            </a:r>
          </a:p>
          <a:p>
            <a:r>
              <a:rPr lang="en-US" dirty="0" smtClean="0">
                <a:solidFill>
                  <a:schemeClr val="bg1"/>
                </a:solidFill>
              </a:rPr>
              <a:t>While some Public Records may contain Confidential information the record itself is not confidential.</a:t>
            </a:r>
            <a:endParaRPr lang="en-US" dirty="0">
              <a:solidFill>
                <a:schemeClr val="bg1"/>
              </a:solidFill>
            </a:endParaRPr>
          </a:p>
        </p:txBody>
      </p:sp>
      <p:sp>
        <p:nvSpPr>
          <p:cNvPr id="4" name="Slide Number Placeholder 3"/>
          <p:cNvSpPr>
            <a:spLocks noGrp="1"/>
          </p:cNvSpPr>
          <p:nvPr>
            <p:ph type="sldNum" sz="quarter" idx="12"/>
          </p:nvPr>
        </p:nvSpPr>
        <p:spPr/>
        <p:txBody>
          <a:bodyPr/>
          <a:lstStyle/>
          <a:p>
            <a:fld id="{BFEBEB0A-9E3D-4B14-9782-E2AE3DA60D96}" type="slidenum">
              <a:rPr lang="en-US" smtClean="0"/>
              <a:pPr/>
              <a:t>7</a:t>
            </a:fld>
            <a:endParaRPr lang="en-US"/>
          </a:p>
        </p:txBody>
      </p:sp>
    </p:spTree>
    <p:extLst>
      <p:ext uri="{BB962C8B-B14F-4D97-AF65-F5344CB8AC3E}">
        <p14:creationId xmlns:p14="http://schemas.microsoft.com/office/powerpoint/2010/main" val="4278121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File Cutoff</a:t>
            </a:r>
            <a:endParaRPr lang="en-US" dirty="0">
              <a:solidFill>
                <a:schemeClr val="tx1"/>
              </a:solidFill>
            </a:endParaRPr>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743200" y="457200"/>
            <a:ext cx="6410247" cy="4114800"/>
          </a:xfrm>
        </p:spPr>
      </p:pic>
      <p:sp>
        <p:nvSpPr>
          <p:cNvPr id="4" name="Text Placeholder 3"/>
          <p:cNvSpPr>
            <a:spLocks noGrp="1"/>
          </p:cNvSpPr>
          <p:nvPr>
            <p:ph type="body" sz="half" idx="2"/>
          </p:nvPr>
        </p:nvSpPr>
        <p:spPr>
          <a:xfrm>
            <a:off x="7121" y="685800"/>
            <a:ext cx="2673657" cy="4114800"/>
          </a:xfrm>
        </p:spPr>
        <p:txBody>
          <a:bodyPr/>
          <a:lstStyle/>
          <a:p>
            <a:r>
              <a:rPr lang="en-US" dirty="0" smtClean="0">
                <a:solidFill>
                  <a:schemeClr val="bg1"/>
                </a:solidFill>
              </a:rPr>
              <a:t>The file cutoff date is a break or stop in the filing of a current records series, based on a predetermined event.</a:t>
            </a:r>
            <a:endParaRPr lang="en-US" dirty="0">
              <a:solidFill>
                <a:schemeClr val="bg1"/>
              </a:solidFill>
            </a:endParaRPr>
          </a:p>
        </p:txBody>
      </p:sp>
      <p:sp>
        <p:nvSpPr>
          <p:cNvPr id="5" name="Slide Number Placeholder 4"/>
          <p:cNvSpPr>
            <a:spLocks noGrp="1"/>
          </p:cNvSpPr>
          <p:nvPr>
            <p:ph type="sldNum" sz="quarter" idx="12"/>
          </p:nvPr>
        </p:nvSpPr>
        <p:spPr/>
        <p:txBody>
          <a:bodyPr/>
          <a:lstStyle/>
          <a:p>
            <a:fld id="{BFEBEB0A-9E3D-4B14-9782-E2AE3DA60D96}" type="slidenum">
              <a:rPr lang="en-US" smtClean="0"/>
              <a:pPr/>
              <a:t>8</a:t>
            </a:fld>
            <a:endParaRPr lang="en-US"/>
          </a:p>
        </p:txBody>
      </p:sp>
    </p:spTree>
    <p:extLst>
      <p:ext uri="{BB962C8B-B14F-4D97-AF65-F5344CB8AC3E}">
        <p14:creationId xmlns:p14="http://schemas.microsoft.com/office/powerpoint/2010/main" val="938125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Destruction</a:t>
            </a:r>
            <a:endParaRPr lang="en-US" dirty="0">
              <a:solidFill>
                <a:schemeClr val="tx1"/>
              </a:solidFill>
            </a:endParaRPr>
          </a:p>
        </p:txBody>
      </p:sp>
      <p:sp>
        <p:nvSpPr>
          <p:cNvPr id="3" name="Content Placeholder 2"/>
          <p:cNvSpPr>
            <a:spLocks noGrp="1"/>
          </p:cNvSpPr>
          <p:nvPr>
            <p:ph idx="1"/>
          </p:nvPr>
        </p:nvSpPr>
        <p:spPr/>
        <p:txBody>
          <a:bodyPr>
            <a:normAutofit fontScale="77500" lnSpcReduction="20000"/>
          </a:bodyPr>
          <a:lstStyle/>
          <a:p>
            <a:pPr marL="285750" indent="-285750"/>
            <a:r>
              <a:rPr lang="en-US" dirty="0">
                <a:solidFill>
                  <a:schemeClr val="bg1"/>
                </a:solidFill>
                <a:latin typeface="Helvetica" panose="020B0604020202020204" pitchFamily="34" charset="0"/>
                <a:cs typeface="Helvetica" panose="020B0604020202020204" pitchFamily="34" charset="0"/>
              </a:rPr>
              <a:t>The method of destruction depends on criteria described in the Records Disposition Authorization. </a:t>
            </a:r>
          </a:p>
          <a:p>
            <a:pPr marL="285750" indent="-285750"/>
            <a:endParaRPr lang="en-US" dirty="0">
              <a:solidFill>
                <a:schemeClr val="bg1"/>
              </a:solidFill>
              <a:latin typeface="Helvetica" panose="020B0604020202020204" pitchFamily="34" charset="0"/>
              <a:cs typeface="Helvetica" panose="020B0604020202020204" pitchFamily="34" charset="0"/>
            </a:endParaRPr>
          </a:p>
          <a:p>
            <a:pPr marL="285750" indent="-285750"/>
            <a:r>
              <a:rPr lang="en-US" dirty="0">
                <a:solidFill>
                  <a:schemeClr val="bg1"/>
                </a:solidFill>
                <a:latin typeface="Helvetica" panose="020B0604020202020204" pitchFamily="34" charset="0"/>
                <a:cs typeface="Helvetica" panose="020B0604020202020204" pitchFamily="34" charset="0"/>
              </a:rPr>
              <a:t>Those that are deemed confidential, private, or sensitive will be shredded for a fee by Richards &amp; Richards to ensure that the information is protected. </a:t>
            </a:r>
          </a:p>
          <a:p>
            <a:pPr marL="285750" indent="-285750"/>
            <a:endParaRPr lang="en-US" dirty="0">
              <a:solidFill>
                <a:schemeClr val="bg1"/>
              </a:solidFill>
              <a:latin typeface="Helvetica" panose="020B0604020202020204" pitchFamily="34" charset="0"/>
              <a:cs typeface="Helvetica" panose="020B0604020202020204" pitchFamily="34" charset="0"/>
            </a:endParaRPr>
          </a:p>
          <a:p>
            <a:pPr marL="285750" indent="-285750"/>
            <a:r>
              <a:rPr lang="en-US" dirty="0">
                <a:solidFill>
                  <a:schemeClr val="bg1"/>
                </a:solidFill>
                <a:latin typeface="Helvetica" panose="020B0604020202020204" pitchFamily="34" charset="0"/>
                <a:cs typeface="Helvetica" panose="020B0604020202020204" pitchFamily="34" charset="0"/>
              </a:rPr>
              <a:t>Records not requiring confidential destruction may be recycled.</a:t>
            </a:r>
          </a:p>
          <a:p>
            <a:pPr marL="285750" indent="-285750"/>
            <a:endParaRPr lang="en-US" dirty="0">
              <a:solidFill>
                <a:schemeClr val="bg1"/>
              </a:solidFill>
              <a:latin typeface="Helvetica" panose="020B0604020202020204" pitchFamily="34" charset="0"/>
              <a:cs typeface="Helvetica" panose="020B0604020202020204" pitchFamily="34" charset="0"/>
            </a:endParaRPr>
          </a:p>
          <a:p>
            <a:pPr marL="285750" indent="-285750"/>
            <a:r>
              <a:rPr lang="en-US" dirty="0">
                <a:solidFill>
                  <a:schemeClr val="bg1"/>
                </a:solidFill>
                <a:latin typeface="Helvetica" panose="020B0604020202020204" pitchFamily="34" charset="0"/>
                <a:cs typeface="Helvetica" panose="020B0604020202020204" pitchFamily="34" charset="0"/>
              </a:rPr>
              <a:t>Any records may be confidentially destroyed on request. </a:t>
            </a:r>
          </a:p>
          <a:p>
            <a:pPr marL="285750" indent="-285750"/>
            <a:endParaRPr lang="en-US" dirty="0">
              <a:solidFill>
                <a:schemeClr val="bg1"/>
              </a:solidFill>
              <a:latin typeface="Helvetica" panose="020B0604020202020204" pitchFamily="34" charset="0"/>
              <a:cs typeface="Helvetica" panose="020B0604020202020204" pitchFamily="34" charset="0"/>
            </a:endParaRPr>
          </a:p>
          <a:p>
            <a:pPr marL="285750" indent="-285750"/>
            <a:r>
              <a:rPr lang="en-US" dirty="0">
                <a:solidFill>
                  <a:schemeClr val="bg1"/>
                </a:solidFill>
                <a:latin typeface="Helvetica" panose="020B0604020202020204" pitchFamily="34" charset="0"/>
                <a:cs typeface="Helvetica" panose="020B0604020202020204" pitchFamily="34" charset="0"/>
              </a:rPr>
              <a:t>Confidential records destruction services are also available for offices not using the Richards &amp; Richards storage services.</a:t>
            </a:r>
          </a:p>
          <a:p>
            <a:endParaRPr lang="en-US"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9</a:t>
            </a:fld>
            <a:endParaRPr lang="en-US"/>
          </a:p>
        </p:txBody>
      </p:sp>
    </p:spTree>
    <p:extLst>
      <p:ext uri="{BB962C8B-B14F-4D97-AF65-F5344CB8AC3E}">
        <p14:creationId xmlns:p14="http://schemas.microsoft.com/office/powerpoint/2010/main" val="16061360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367</TotalTime>
  <Words>684</Words>
  <Application>Microsoft Office PowerPoint</Application>
  <PresentationFormat>On-screen Show (4:3)</PresentationFormat>
  <Paragraphs>94</Paragraphs>
  <Slides>12</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Newsprint</vt:lpstr>
      <vt:lpstr>Acrobat Document</vt:lpstr>
      <vt:lpstr>Records Management Basics</vt:lpstr>
      <vt:lpstr>Why am I here? Why are you here?</vt:lpstr>
      <vt:lpstr>PowerPoint Presentation</vt:lpstr>
      <vt:lpstr>What is a Record?</vt:lpstr>
      <vt:lpstr>PowerPoint Presentation</vt:lpstr>
      <vt:lpstr>THESE ARE ALL RECORDS REGARDLESS OF FORMAT</vt:lpstr>
      <vt:lpstr>Confidential Record</vt:lpstr>
      <vt:lpstr>File Cutoff</vt:lpstr>
      <vt:lpstr>Destruction</vt:lpstr>
      <vt:lpstr>Certificate of Record Destruction</vt:lpstr>
      <vt:lpstr>PowerPoint Presentation</vt:lpstr>
      <vt:lpstr>Parting Words</vt:lpstr>
    </vt:vector>
  </TitlesOfParts>
  <Company>State of Tennessee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Records Management Basics</dc:title>
  <dc:creator>Jasmine Sourignavong</dc:creator>
  <cp:lastModifiedBy>Jasmine Sourignavong</cp:lastModifiedBy>
  <cp:revision>29</cp:revision>
  <dcterms:created xsi:type="dcterms:W3CDTF">2014-04-03T16:08:22Z</dcterms:created>
  <dcterms:modified xsi:type="dcterms:W3CDTF">2014-05-14T14:09:30Z</dcterms:modified>
</cp:coreProperties>
</file>