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57" r:id="rId3"/>
    <p:sldId id="258" r:id="rId4"/>
    <p:sldId id="259" r:id="rId5"/>
    <p:sldId id="260" r:id="rId6"/>
    <p:sldId id="284" r:id="rId7"/>
    <p:sldId id="261" r:id="rId8"/>
    <p:sldId id="291" r:id="rId9"/>
    <p:sldId id="262" r:id="rId10"/>
    <p:sldId id="263" r:id="rId11"/>
    <p:sldId id="265" r:id="rId12"/>
    <p:sldId id="266" r:id="rId13"/>
    <p:sldId id="268" r:id="rId14"/>
    <p:sldId id="267" r:id="rId15"/>
    <p:sldId id="292" r:id="rId16"/>
    <p:sldId id="269" r:id="rId17"/>
    <p:sldId id="270" r:id="rId18"/>
    <p:sldId id="286" r:id="rId19"/>
    <p:sldId id="287" r:id="rId20"/>
    <p:sldId id="288" r:id="rId21"/>
    <p:sldId id="271" r:id="rId22"/>
    <p:sldId id="273" r:id="rId23"/>
    <p:sldId id="274" r:id="rId24"/>
    <p:sldId id="272" r:id="rId25"/>
    <p:sldId id="290" r:id="rId26"/>
    <p:sldId id="275" r:id="rId27"/>
    <p:sldId id="276" r:id="rId28"/>
    <p:sldId id="277" r:id="rId29"/>
    <p:sldId id="278" r:id="rId30"/>
    <p:sldId id="279" r:id="rId31"/>
    <p:sldId id="280" r:id="rId32"/>
    <p:sldId id="281" r:id="rId33"/>
    <p:sldId id="282" r:id="rId34"/>
    <p:sldId id="285" r:id="rId35"/>
    <p:sldId id="28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22"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1290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75F984-24C6-415C-8871-E007103CC7F4}" type="datetimeFigureOut">
              <a:rPr lang="en-US" smtClean="0"/>
              <a:t>5/14/2014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260E6A-014A-421B-89C3-3360425E09CE}" type="slidenum">
              <a:rPr lang="en-US" smtClean="0"/>
              <a:t>‹#›</a:t>
            </a:fld>
            <a:endParaRPr lang="en-US"/>
          </a:p>
        </p:txBody>
      </p:sp>
    </p:spTree>
    <p:extLst>
      <p:ext uri="{BB962C8B-B14F-4D97-AF65-F5344CB8AC3E}">
        <p14:creationId xmlns:p14="http://schemas.microsoft.com/office/powerpoint/2010/main" val="2213133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E456C-8190-44F4-9415-3A4BF1CB7F6A}" type="datetimeFigureOut">
              <a:rPr lang="en-US" smtClean="0"/>
              <a:t>5/14/2014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D18E86-94C0-4201-AE1B-7BF8272D0116}" type="slidenum">
              <a:rPr lang="en-US" smtClean="0"/>
              <a:t>‹#›</a:t>
            </a:fld>
            <a:endParaRPr lang="en-US"/>
          </a:p>
        </p:txBody>
      </p:sp>
    </p:spTree>
    <p:extLst>
      <p:ext uri="{BB962C8B-B14F-4D97-AF65-F5344CB8AC3E}">
        <p14:creationId xmlns:p14="http://schemas.microsoft.com/office/powerpoint/2010/main" val="385640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a:t>
            </a:fld>
            <a:endParaRPr lang="en-US"/>
          </a:p>
        </p:txBody>
      </p:sp>
    </p:spTree>
    <p:extLst>
      <p:ext uri="{BB962C8B-B14F-4D97-AF65-F5344CB8AC3E}">
        <p14:creationId xmlns:p14="http://schemas.microsoft.com/office/powerpoint/2010/main" val="645064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10</a:t>
            </a:fld>
            <a:endParaRPr lang="en-US"/>
          </a:p>
        </p:txBody>
      </p:sp>
    </p:spTree>
    <p:extLst>
      <p:ext uri="{BB962C8B-B14F-4D97-AF65-F5344CB8AC3E}">
        <p14:creationId xmlns:p14="http://schemas.microsoft.com/office/powerpoint/2010/main" val="3029225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11</a:t>
            </a:fld>
            <a:endParaRPr lang="en-US"/>
          </a:p>
        </p:txBody>
      </p:sp>
    </p:spTree>
    <p:extLst>
      <p:ext uri="{BB962C8B-B14F-4D97-AF65-F5344CB8AC3E}">
        <p14:creationId xmlns:p14="http://schemas.microsoft.com/office/powerpoint/2010/main" val="28533804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12</a:t>
            </a:fld>
            <a:endParaRPr lang="en-US"/>
          </a:p>
        </p:txBody>
      </p:sp>
    </p:spTree>
    <p:extLst>
      <p:ext uri="{BB962C8B-B14F-4D97-AF65-F5344CB8AC3E}">
        <p14:creationId xmlns:p14="http://schemas.microsoft.com/office/powerpoint/2010/main" val="1760507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13</a:t>
            </a:fld>
            <a:endParaRPr lang="en-US"/>
          </a:p>
        </p:txBody>
      </p:sp>
    </p:spTree>
    <p:extLst>
      <p:ext uri="{BB962C8B-B14F-4D97-AF65-F5344CB8AC3E}">
        <p14:creationId xmlns:p14="http://schemas.microsoft.com/office/powerpoint/2010/main" val="1848410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14</a:t>
            </a:fld>
            <a:endParaRPr lang="en-US"/>
          </a:p>
        </p:txBody>
      </p:sp>
    </p:spTree>
    <p:extLst>
      <p:ext uri="{BB962C8B-B14F-4D97-AF65-F5344CB8AC3E}">
        <p14:creationId xmlns:p14="http://schemas.microsoft.com/office/powerpoint/2010/main" val="24671809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15</a:t>
            </a:fld>
            <a:endParaRPr lang="en-US"/>
          </a:p>
        </p:txBody>
      </p:sp>
    </p:spTree>
    <p:extLst>
      <p:ext uri="{BB962C8B-B14F-4D97-AF65-F5344CB8AC3E}">
        <p14:creationId xmlns:p14="http://schemas.microsoft.com/office/powerpoint/2010/main" val="1033990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16</a:t>
            </a:fld>
            <a:endParaRPr lang="en-US"/>
          </a:p>
        </p:txBody>
      </p:sp>
    </p:spTree>
    <p:extLst>
      <p:ext uri="{BB962C8B-B14F-4D97-AF65-F5344CB8AC3E}">
        <p14:creationId xmlns:p14="http://schemas.microsoft.com/office/powerpoint/2010/main" val="1043886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17</a:t>
            </a:fld>
            <a:endParaRPr lang="en-US"/>
          </a:p>
        </p:txBody>
      </p:sp>
    </p:spTree>
    <p:extLst>
      <p:ext uri="{BB962C8B-B14F-4D97-AF65-F5344CB8AC3E}">
        <p14:creationId xmlns:p14="http://schemas.microsoft.com/office/powerpoint/2010/main" val="2760260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18</a:t>
            </a:fld>
            <a:endParaRPr lang="en-US"/>
          </a:p>
        </p:txBody>
      </p:sp>
    </p:spTree>
    <p:extLst>
      <p:ext uri="{BB962C8B-B14F-4D97-AF65-F5344CB8AC3E}">
        <p14:creationId xmlns:p14="http://schemas.microsoft.com/office/powerpoint/2010/main" val="23924668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19</a:t>
            </a:fld>
            <a:endParaRPr lang="en-US"/>
          </a:p>
        </p:txBody>
      </p:sp>
    </p:spTree>
    <p:extLst>
      <p:ext uri="{BB962C8B-B14F-4D97-AF65-F5344CB8AC3E}">
        <p14:creationId xmlns:p14="http://schemas.microsoft.com/office/powerpoint/2010/main" val="3096369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a:t>
            </a:fld>
            <a:endParaRPr lang="en-US"/>
          </a:p>
        </p:txBody>
      </p:sp>
    </p:spTree>
    <p:extLst>
      <p:ext uri="{BB962C8B-B14F-4D97-AF65-F5344CB8AC3E}">
        <p14:creationId xmlns:p14="http://schemas.microsoft.com/office/powerpoint/2010/main" val="37820179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20</a:t>
            </a:fld>
            <a:endParaRPr lang="en-US"/>
          </a:p>
        </p:txBody>
      </p:sp>
    </p:spTree>
    <p:extLst>
      <p:ext uri="{BB962C8B-B14F-4D97-AF65-F5344CB8AC3E}">
        <p14:creationId xmlns:p14="http://schemas.microsoft.com/office/powerpoint/2010/main" val="16249267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21</a:t>
            </a:fld>
            <a:endParaRPr lang="en-US"/>
          </a:p>
        </p:txBody>
      </p:sp>
    </p:spTree>
    <p:extLst>
      <p:ext uri="{BB962C8B-B14F-4D97-AF65-F5344CB8AC3E}">
        <p14:creationId xmlns:p14="http://schemas.microsoft.com/office/powerpoint/2010/main" val="37794299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22</a:t>
            </a:fld>
            <a:endParaRPr lang="en-US"/>
          </a:p>
        </p:txBody>
      </p:sp>
    </p:spTree>
    <p:extLst>
      <p:ext uri="{BB962C8B-B14F-4D97-AF65-F5344CB8AC3E}">
        <p14:creationId xmlns:p14="http://schemas.microsoft.com/office/powerpoint/2010/main" val="34349902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23</a:t>
            </a:fld>
            <a:endParaRPr lang="en-US"/>
          </a:p>
        </p:txBody>
      </p:sp>
    </p:spTree>
    <p:extLst>
      <p:ext uri="{BB962C8B-B14F-4D97-AF65-F5344CB8AC3E}">
        <p14:creationId xmlns:p14="http://schemas.microsoft.com/office/powerpoint/2010/main" val="544815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24</a:t>
            </a:fld>
            <a:endParaRPr lang="en-US"/>
          </a:p>
        </p:txBody>
      </p:sp>
    </p:spTree>
    <p:extLst>
      <p:ext uri="{BB962C8B-B14F-4D97-AF65-F5344CB8AC3E}">
        <p14:creationId xmlns:p14="http://schemas.microsoft.com/office/powerpoint/2010/main" val="31711749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25</a:t>
            </a:fld>
            <a:endParaRPr lang="en-US"/>
          </a:p>
        </p:txBody>
      </p:sp>
    </p:spTree>
    <p:extLst>
      <p:ext uri="{BB962C8B-B14F-4D97-AF65-F5344CB8AC3E}">
        <p14:creationId xmlns:p14="http://schemas.microsoft.com/office/powerpoint/2010/main" val="42372607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26</a:t>
            </a:fld>
            <a:endParaRPr lang="en-US"/>
          </a:p>
        </p:txBody>
      </p:sp>
    </p:spTree>
    <p:extLst>
      <p:ext uri="{BB962C8B-B14F-4D97-AF65-F5344CB8AC3E}">
        <p14:creationId xmlns:p14="http://schemas.microsoft.com/office/powerpoint/2010/main" val="24035038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27</a:t>
            </a:fld>
            <a:endParaRPr lang="en-US"/>
          </a:p>
        </p:txBody>
      </p:sp>
    </p:spTree>
    <p:extLst>
      <p:ext uri="{BB962C8B-B14F-4D97-AF65-F5344CB8AC3E}">
        <p14:creationId xmlns:p14="http://schemas.microsoft.com/office/powerpoint/2010/main" val="33878932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28</a:t>
            </a:fld>
            <a:endParaRPr lang="en-US"/>
          </a:p>
        </p:txBody>
      </p:sp>
    </p:spTree>
    <p:extLst>
      <p:ext uri="{BB962C8B-B14F-4D97-AF65-F5344CB8AC3E}">
        <p14:creationId xmlns:p14="http://schemas.microsoft.com/office/powerpoint/2010/main" val="25680831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29</a:t>
            </a:fld>
            <a:endParaRPr lang="en-US"/>
          </a:p>
        </p:txBody>
      </p:sp>
    </p:spTree>
    <p:extLst>
      <p:ext uri="{BB962C8B-B14F-4D97-AF65-F5344CB8AC3E}">
        <p14:creationId xmlns:p14="http://schemas.microsoft.com/office/powerpoint/2010/main" val="3639294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a:t>
            </a:fld>
            <a:endParaRPr lang="en-US"/>
          </a:p>
        </p:txBody>
      </p:sp>
    </p:spTree>
    <p:extLst>
      <p:ext uri="{BB962C8B-B14F-4D97-AF65-F5344CB8AC3E}">
        <p14:creationId xmlns:p14="http://schemas.microsoft.com/office/powerpoint/2010/main" val="12487960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30</a:t>
            </a:fld>
            <a:endParaRPr lang="en-US"/>
          </a:p>
        </p:txBody>
      </p:sp>
    </p:spTree>
    <p:extLst>
      <p:ext uri="{BB962C8B-B14F-4D97-AF65-F5344CB8AC3E}">
        <p14:creationId xmlns:p14="http://schemas.microsoft.com/office/powerpoint/2010/main" val="20063119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31</a:t>
            </a:fld>
            <a:endParaRPr lang="en-US"/>
          </a:p>
        </p:txBody>
      </p:sp>
    </p:spTree>
    <p:extLst>
      <p:ext uri="{BB962C8B-B14F-4D97-AF65-F5344CB8AC3E}">
        <p14:creationId xmlns:p14="http://schemas.microsoft.com/office/powerpoint/2010/main" val="9576093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32</a:t>
            </a:fld>
            <a:endParaRPr lang="en-US"/>
          </a:p>
        </p:txBody>
      </p:sp>
    </p:spTree>
    <p:extLst>
      <p:ext uri="{BB962C8B-B14F-4D97-AF65-F5344CB8AC3E}">
        <p14:creationId xmlns:p14="http://schemas.microsoft.com/office/powerpoint/2010/main" val="18490653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33</a:t>
            </a:fld>
            <a:endParaRPr lang="en-US"/>
          </a:p>
        </p:txBody>
      </p:sp>
    </p:spTree>
    <p:extLst>
      <p:ext uri="{BB962C8B-B14F-4D97-AF65-F5344CB8AC3E}">
        <p14:creationId xmlns:p14="http://schemas.microsoft.com/office/powerpoint/2010/main" val="23733313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34</a:t>
            </a:fld>
            <a:endParaRPr lang="en-US"/>
          </a:p>
        </p:txBody>
      </p:sp>
    </p:spTree>
    <p:extLst>
      <p:ext uri="{BB962C8B-B14F-4D97-AF65-F5344CB8AC3E}">
        <p14:creationId xmlns:p14="http://schemas.microsoft.com/office/powerpoint/2010/main" val="26976625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35</a:t>
            </a:fld>
            <a:endParaRPr lang="en-US"/>
          </a:p>
        </p:txBody>
      </p:sp>
    </p:spTree>
    <p:extLst>
      <p:ext uri="{BB962C8B-B14F-4D97-AF65-F5344CB8AC3E}">
        <p14:creationId xmlns:p14="http://schemas.microsoft.com/office/powerpoint/2010/main" val="326639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4</a:t>
            </a:fld>
            <a:endParaRPr lang="en-US"/>
          </a:p>
        </p:txBody>
      </p:sp>
    </p:spTree>
    <p:extLst>
      <p:ext uri="{BB962C8B-B14F-4D97-AF65-F5344CB8AC3E}">
        <p14:creationId xmlns:p14="http://schemas.microsoft.com/office/powerpoint/2010/main" val="1058720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5</a:t>
            </a:fld>
            <a:endParaRPr lang="en-US"/>
          </a:p>
        </p:txBody>
      </p:sp>
    </p:spTree>
    <p:extLst>
      <p:ext uri="{BB962C8B-B14F-4D97-AF65-F5344CB8AC3E}">
        <p14:creationId xmlns:p14="http://schemas.microsoft.com/office/powerpoint/2010/main" val="2009150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6</a:t>
            </a:fld>
            <a:endParaRPr lang="en-US"/>
          </a:p>
        </p:txBody>
      </p:sp>
    </p:spTree>
    <p:extLst>
      <p:ext uri="{BB962C8B-B14F-4D97-AF65-F5344CB8AC3E}">
        <p14:creationId xmlns:p14="http://schemas.microsoft.com/office/powerpoint/2010/main" val="2535531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7</a:t>
            </a:fld>
            <a:endParaRPr lang="en-US"/>
          </a:p>
        </p:txBody>
      </p:sp>
    </p:spTree>
    <p:extLst>
      <p:ext uri="{BB962C8B-B14F-4D97-AF65-F5344CB8AC3E}">
        <p14:creationId xmlns:p14="http://schemas.microsoft.com/office/powerpoint/2010/main" val="1304055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8</a:t>
            </a:fld>
            <a:endParaRPr lang="en-US"/>
          </a:p>
        </p:txBody>
      </p:sp>
    </p:spTree>
    <p:extLst>
      <p:ext uri="{BB962C8B-B14F-4D97-AF65-F5344CB8AC3E}">
        <p14:creationId xmlns:p14="http://schemas.microsoft.com/office/powerpoint/2010/main" val="3948079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D18E86-94C0-4201-AE1B-7BF8272D0116}" type="slidenum">
              <a:rPr lang="en-US" smtClean="0"/>
              <a:t>9</a:t>
            </a:fld>
            <a:endParaRPr lang="en-US"/>
          </a:p>
        </p:txBody>
      </p:sp>
    </p:spTree>
    <p:extLst>
      <p:ext uri="{BB962C8B-B14F-4D97-AF65-F5344CB8AC3E}">
        <p14:creationId xmlns:p14="http://schemas.microsoft.com/office/powerpoint/2010/main" val="3681766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5/14/2014</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5/14/2014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5/14/2014</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5/14/2014</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1.xml"/><Relationship Id="rId1" Type="http://schemas.openxmlformats.org/officeDocument/2006/relationships/slideLayout" Target="../slideLayouts/slideLayout5.xml"/><Relationship Id="rId4" Type="http://schemas.openxmlformats.org/officeDocument/2006/relationships/image" Target="../media/image24.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tnsos.net/rmd/rda"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19200" y="4746009"/>
            <a:ext cx="6400800" cy="1752600"/>
          </a:xfrm>
          <a:ln>
            <a:solidFill>
              <a:schemeClr val="bg1"/>
            </a:solidFill>
          </a:ln>
        </p:spPr>
        <p:txBody>
          <a:bodyPr/>
          <a:lstStyle/>
          <a:p>
            <a:r>
              <a:rPr lang="en-US" dirty="0" smtClean="0">
                <a:solidFill>
                  <a:schemeClr val="bg1"/>
                </a:solidFill>
              </a:rPr>
              <a:t>Jasmine </a:t>
            </a:r>
            <a:r>
              <a:rPr lang="en-US" dirty="0" err="1" smtClean="0">
                <a:solidFill>
                  <a:schemeClr val="bg1"/>
                </a:solidFill>
              </a:rPr>
              <a:t>Sourignavong</a:t>
            </a:r>
            <a:r>
              <a:rPr lang="en-US" dirty="0" smtClean="0">
                <a:solidFill>
                  <a:schemeClr val="bg1"/>
                </a:solidFill>
              </a:rPr>
              <a:t>, Records Management Division</a:t>
            </a:r>
          </a:p>
          <a:p>
            <a:endParaRPr lang="en-US" dirty="0">
              <a:solidFill>
                <a:schemeClr val="bg1"/>
              </a:solidFill>
            </a:endParaRPr>
          </a:p>
          <a:p>
            <a:r>
              <a:rPr lang="en-US" dirty="0" smtClean="0">
                <a:solidFill>
                  <a:schemeClr val="bg1"/>
                </a:solidFill>
              </a:rPr>
              <a:t>TRE </a:t>
            </a:r>
            <a:r>
              <a:rPr lang="en-US" dirty="0" err="1" smtClean="0">
                <a:solidFill>
                  <a:schemeClr val="bg1"/>
                </a:solidFill>
              </a:rPr>
              <a:t>hargett</a:t>
            </a:r>
            <a:r>
              <a:rPr lang="en-US" dirty="0">
                <a:solidFill>
                  <a:schemeClr val="bg1"/>
                </a:solidFill>
              </a:rPr>
              <a:t>, Secretary of State, </a:t>
            </a:r>
          </a:p>
        </p:txBody>
      </p:sp>
      <p:sp>
        <p:nvSpPr>
          <p:cNvPr id="3" name="Title 2"/>
          <p:cNvSpPr>
            <a:spLocks noGrp="1"/>
          </p:cNvSpPr>
          <p:nvPr>
            <p:ph type="ctrTitle"/>
          </p:nvPr>
        </p:nvSpPr>
        <p:spPr/>
        <p:txBody>
          <a:bodyPr/>
          <a:lstStyle/>
          <a:p>
            <a:r>
              <a:rPr lang="en-US" dirty="0" smtClean="0">
                <a:solidFill>
                  <a:schemeClr val="bg1"/>
                </a:solidFill>
              </a:rPr>
              <a:t>RDA Development</a:t>
            </a:r>
            <a:endParaRPr lang="en-US" dirty="0">
              <a:solidFill>
                <a:schemeClr val="bg1"/>
              </a:solidFill>
            </a:endParaRPr>
          </a:p>
        </p:txBody>
      </p:sp>
    </p:spTree>
    <p:extLst>
      <p:ext uri="{BB962C8B-B14F-4D97-AF65-F5344CB8AC3E}">
        <p14:creationId xmlns:p14="http://schemas.microsoft.com/office/powerpoint/2010/main" val="3934510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File Cutoff</a:t>
            </a:r>
            <a:endParaRPr lang="en-US" dirty="0">
              <a:solidFill>
                <a:schemeClr val="bg1"/>
              </a:solidFill>
            </a:endParaRPr>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28600" y="1981200"/>
            <a:ext cx="4750128" cy="2819400"/>
          </a:xfrm>
        </p:spPr>
      </p:pic>
      <p:sp>
        <p:nvSpPr>
          <p:cNvPr id="4" name="Content Placeholder 3"/>
          <p:cNvSpPr>
            <a:spLocks noGrp="1"/>
          </p:cNvSpPr>
          <p:nvPr>
            <p:ph sz="half" idx="2"/>
          </p:nvPr>
        </p:nvSpPr>
        <p:spPr/>
        <p:txBody>
          <a:bodyPr>
            <a:normAutofit fontScale="62500" lnSpcReduction="20000"/>
          </a:bodyPr>
          <a:lstStyle/>
          <a:p>
            <a:pPr marL="0" indent="0">
              <a:buNone/>
            </a:pPr>
            <a:r>
              <a:rPr lang="en-US" sz="2600" dirty="0" smtClean="0">
                <a:solidFill>
                  <a:schemeClr val="bg1"/>
                </a:solidFill>
              </a:rPr>
              <a:t>File Cutoff</a:t>
            </a:r>
          </a:p>
          <a:p>
            <a:r>
              <a:rPr lang="en-US" sz="2600" dirty="0" smtClean="0">
                <a:solidFill>
                  <a:schemeClr val="bg1"/>
                </a:solidFill>
              </a:rPr>
              <a:t>The file cutoff date is a break or stop in the filing of a current records series, based on a predetermined event. In a Record series that is active, this is when a new file is created for the records of the same type. The file cutoff date keeps related documents together.</a:t>
            </a:r>
          </a:p>
          <a:p>
            <a:r>
              <a:rPr lang="en-US" sz="2600" dirty="0" smtClean="0">
                <a:solidFill>
                  <a:schemeClr val="bg1"/>
                </a:solidFill>
              </a:rPr>
              <a:t>The Web Application provides the two most common choices:</a:t>
            </a:r>
          </a:p>
          <a:p>
            <a:pPr lvl="1"/>
            <a:r>
              <a:rPr lang="en-US" sz="2600" dirty="0" smtClean="0">
                <a:solidFill>
                  <a:schemeClr val="bg1"/>
                </a:solidFill>
              </a:rPr>
              <a:t>Fiscal Year</a:t>
            </a:r>
          </a:p>
          <a:p>
            <a:pPr lvl="1"/>
            <a:r>
              <a:rPr lang="en-US" sz="2600" dirty="0" smtClean="0">
                <a:solidFill>
                  <a:schemeClr val="bg1"/>
                </a:solidFill>
              </a:rPr>
              <a:t>Calendar Year</a:t>
            </a:r>
          </a:p>
          <a:p>
            <a:r>
              <a:rPr lang="en-US" sz="2600" dirty="0" smtClean="0">
                <a:solidFill>
                  <a:schemeClr val="bg1"/>
                </a:solidFill>
              </a:rPr>
              <a:t>Select other and provide and explanation if </a:t>
            </a:r>
          </a:p>
          <a:p>
            <a:pPr lvl="1"/>
            <a:r>
              <a:rPr lang="en-US" sz="2600" dirty="0" smtClean="0">
                <a:solidFill>
                  <a:schemeClr val="bg1"/>
                </a:solidFill>
              </a:rPr>
              <a:t>Files follow a different timeframe, such as:</a:t>
            </a:r>
          </a:p>
          <a:p>
            <a:pPr lvl="2"/>
            <a:r>
              <a:rPr lang="en-US" sz="2600" dirty="0" smtClean="0">
                <a:solidFill>
                  <a:schemeClr val="bg1"/>
                </a:solidFill>
              </a:rPr>
              <a:t>Federal Fiscal year</a:t>
            </a:r>
          </a:p>
          <a:p>
            <a:pPr lvl="2"/>
            <a:r>
              <a:rPr lang="en-US" sz="2600" dirty="0" smtClean="0">
                <a:solidFill>
                  <a:schemeClr val="bg1"/>
                </a:solidFill>
              </a:rPr>
              <a:t>Academic year</a:t>
            </a:r>
          </a:p>
          <a:p>
            <a:pPr lvl="2"/>
            <a:r>
              <a:rPr lang="en-US" sz="2600" dirty="0" smtClean="0">
                <a:solidFill>
                  <a:schemeClr val="bg1"/>
                </a:solidFill>
              </a:rPr>
              <a:t>The close of a case</a:t>
            </a:r>
          </a:p>
          <a:p>
            <a:pPr lvl="2"/>
            <a:r>
              <a:rPr lang="en-US" sz="2600" dirty="0" smtClean="0">
                <a:solidFill>
                  <a:schemeClr val="bg1"/>
                </a:solidFill>
              </a:rPr>
              <a:t>The end of a grant or program</a:t>
            </a:r>
          </a:p>
          <a:p>
            <a:endParaRPr lang="en-US" dirty="0" smtClean="0"/>
          </a:p>
        </p:txBody>
      </p:sp>
    </p:spTree>
    <p:extLst>
      <p:ext uri="{BB962C8B-B14F-4D97-AF65-F5344CB8AC3E}">
        <p14:creationId xmlns:p14="http://schemas.microsoft.com/office/powerpoint/2010/main" val="1066732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Retention</a:t>
            </a:r>
            <a:endParaRPr lang="en-US" dirty="0">
              <a:solidFill>
                <a:schemeClr val="bg1"/>
              </a:solidFill>
            </a:endParaRPr>
          </a:p>
        </p:txBody>
      </p:sp>
      <p:sp>
        <p:nvSpPr>
          <p:cNvPr id="3" name="Content Placeholder 2"/>
          <p:cNvSpPr>
            <a:spLocks noGrp="1"/>
          </p:cNvSpPr>
          <p:nvPr>
            <p:ph sz="half" idx="1"/>
          </p:nvPr>
        </p:nvSpPr>
        <p:spPr/>
        <p:txBody>
          <a:bodyPr>
            <a:normAutofit fontScale="77500" lnSpcReduction="20000"/>
          </a:bodyPr>
          <a:lstStyle/>
          <a:p>
            <a:pPr marL="0" indent="0">
              <a:buNone/>
            </a:pPr>
            <a:r>
              <a:rPr lang="en-US" dirty="0" smtClean="0">
                <a:solidFill>
                  <a:schemeClr val="bg1"/>
                </a:solidFill>
              </a:rPr>
              <a:t>Total Retention</a:t>
            </a:r>
          </a:p>
          <a:p>
            <a:r>
              <a:rPr lang="en-US" dirty="0" smtClean="0">
                <a:solidFill>
                  <a:schemeClr val="bg1"/>
                </a:solidFill>
              </a:rPr>
              <a:t>The total amount of time your agency is responsible for the retaining the record series- from file cutoff to final disposition. This includes any time the records may be held at the State Records Center.</a:t>
            </a:r>
          </a:p>
          <a:p>
            <a:r>
              <a:rPr lang="en-US" dirty="0">
                <a:solidFill>
                  <a:schemeClr val="bg1"/>
                </a:solidFill>
              </a:rPr>
              <a:t>For example: Records that are kept in agency for 10 years and then transferred to Richards and Richards for 10 years would equal 20 years total retention</a:t>
            </a:r>
            <a:r>
              <a:rPr lang="en-US" dirty="0" smtClean="0">
                <a:solidFill>
                  <a:schemeClr val="bg1"/>
                </a:solidFill>
              </a:rPr>
              <a:t>.</a:t>
            </a:r>
          </a:p>
          <a:p>
            <a:pPr marL="0" indent="0">
              <a:buNone/>
            </a:pPr>
            <a:r>
              <a:rPr lang="en-US" dirty="0" smtClean="0">
                <a:solidFill>
                  <a:schemeClr val="bg1"/>
                </a:solidFill>
              </a:rPr>
              <a:t>Retention End Action</a:t>
            </a:r>
          </a:p>
          <a:p>
            <a:r>
              <a:rPr lang="en-US" dirty="0" smtClean="0">
                <a:solidFill>
                  <a:schemeClr val="bg1"/>
                </a:solidFill>
              </a:rPr>
              <a:t>Options: “permanent” or “destroy.” Records that are transferred to TSLA are classified as Permanent records</a:t>
            </a:r>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423642" y="2057400"/>
            <a:ext cx="4685463" cy="2362200"/>
          </a:xfrm>
        </p:spPr>
      </p:pic>
    </p:spTree>
    <p:extLst>
      <p:ext uri="{BB962C8B-B14F-4D97-AF65-F5344CB8AC3E}">
        <p14:creationId xmlns:p14="http://schemas.microsoft.com/office/powerpoint/2010/main" val="127403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62506" y="381000"/>
            <a:ext cx="8534400" cy="758952"/>
          </a:xfrm>
        </p:spPr>
        <p:txBody>
          <a:bodyPr/>
          <a:lstStyle/>
          <a:p>
            <a:r>
              <a:rPr lang="en-US" dirty="0" smtClean="0">
                <a:solidFill>
                  <a:schemeClr val="bg1"/>
                </a:solidFill>
              </a:rPr>
              <a:t>Disposition Notes</a:t>
            </a:r>
            <a:endParaRPr lang="en-US" dirty="0">
              <a:solidFill>
                <a:schemeClr val="bg1"/>
              </a:solidFill>
            </a:endParaRPr>
          </a:p>
        </p:txBody>
      </p:sp>
      <p:sp>
        <p:nvSpPr>
          <p:cNvPr id="3" name="Content Placeholder 2"/>
          <p:cNvSpPr>
            <a:spLocks noGrp="1"/>
          </p:cNvSpPr>
          <p:nvPr>
            <p:ph sz="quarter" idx="1"/>
          </p:nvPr>
        </p:nvSpPr>
        <p:spPr>
          <a:xfrm>
            <a:off x="277746" y="1143000"/>
            <a:ext cx="8503920" cy="4572000"/>
          </a:xfrm>
        </p:spPr>
        <p:txBody>
          <a:bodyPr>
            <a:normAutofit/>
          </a:bodyPr>
          <a:lstStyle/>
          <a:p>
            <a:pPr marL="0" indent="0">
              <a:buNone/>
            </a:pPr>
            <a:r>
              <a:rPr lang="en-US" sz="1400" dirty="0" smtClean="0">
                <a:solidFill>
                  <a:schemeClr val="bg1"/>
                </a:solidFill>
              </a:rPr>
              <a:t>Disposition notes:</a:t>
            </a:r>
          </a:p>
          <a:p>
            <a:r>
              <a:rPr lang="en-US" sz="1400" dirty="0" smtClean="0">
                <a:solidFill>
                  <a:schemeClr val="bg1"/>
                </a:solidFill>
              </a:rPr>
              <a:t>Provide a description of the life of the particular records series. Include the following:</a:t>
            </a:r>
          </a:p>
          <a:p>
            <a:pPr lvl="1"/>
            <a:r>
              <a:rPr lang="en-US" sz="1400" dirty="0" smtClean="0">
                <a:solidFill>
                  <a:schemeClr val="bg1"/>
                </a:solidFill>
              </a:rPr>
              <a:t>Explain how the record is received or generated.</a:t>
            </a:r>
          </a:p>
          <a:p>
            <a:pPr lvl="1"/>
            <a:r>
              <a:rPr lang="en-US" sz="1400" dirty="0" smtClean="0">
                <a:solidFill>
                  <a:schemeClr val="bg1"/>
                </a:solidFill>
              </a:rPr>
              <a:t>Identify the event that triggers the retention countdown.</a:t>
            </a:r>
          </a:p>
          <a:p>
            <a:pPr lvl="1"/>
            <a:r>
              <a:rPr lang="en-US" sz="1400" dirty="0" smtClean="0">
                <a:solidFill>
                  <a:schemeClr val="bg1"/>
                </a:solidFill>
              </a:rPr>
              <a:t>Describe any reformatting (paper, electronic, etc.)</a:t>
            </a:r>
          </a:p>
          <a:p>
            <a:pPr lvl="1"/>
            <a:r>
              <a:rPr lang="en-US" sz="1400" dirty="0" smtClean="0">
                <a:solidFill>
                  <a:schemeClr val="bg1"/>
                </a:solidFill>
              </a:rPr>
              <a:t>Detail where the record is stored and if/when it is transferred</a:t>
            </a:r>
          </a:p>
          <a:p>
            <a:pPr lvl="1"/>
            <a:r>
              <a:rPr lang="en-US" sz="1400" dirty="0" smtClean="0">
                <a:solidFill>
                  <a:schemeClr val="bg1"/>
                </a:solidFill>
              </a:rPr>
              <a:t>State the retention</a:t>
            </a:r>
          </a:p>
          <a:p>
            <a:pPr lvl="1"/>
            <a:r>
              <a:rPr lang="en-US" sz="1400" dirty="0" smtClean="0">
                <a:solidFill>
                  <a:schemeClr val="bg1"/>
                </a:solidFill>
              </a:rPr>
              <a:t>Describe the final disposition of the record series</a:t>
            </a:r>
            <a:endParaRPr lang="en-US" sz="1400" dirty="0">
              <a:solidFill>
                <a:schemeClr val="bg1"/>
              </a:solidFill>
            </a:endParaRPr>
          </a:p>
          <a:p>
            <a:pPr lvl="1"/>
            <a:r>
              <a:rPr lang="en-US" sz="1400" dirty="0" smtClean="0">
                <a:solidFill>
                  <a:schemeClr val="bg1"/>
                </a:solidFill>
              </a:rPr>
              <a:t>Describe any work processes that make the requested retention necessary.</a:t>
            </a:r>
          </a:p>
          <a:p>
            <a:r>
              <a:rPr lang="en-US" sz="1400" dirty="0">
                <a:solidFill>
                  <a:schemeClr val="bg1"/>
                </a:solidFill>
              </a:rPr>
              <a:t>For Example: Files are cut off when the employee terminates, maintained for ten years. Records may be maintained in either paper or electronic format, as long as the electronic content has been verified for completeness, accuracy, and usability. Records in Paper format may be transferred to the State Records Center. Records in electronic format shall be maintained in Office of Information Resources (OIR) approved software and server environment. Any sensitive or confidential information contained therein shall be destroyed according to standards for destruction of confidential information</a:t>
            </a:r>
            <a:r>
              <a:rPr lang="en-US" sz="1400" dirty="0" smtClean="0">
                <a:solidFill>
                  <a:schemeClr val="bg1"/>
                </a:solidFill>
              </a:rPr>
              <a:t>.</a:t>
            </a:r>
            <a:endParaRPr lang="en-US" sz="1400" dirty="0"/>
          </a:p>
          <a:p>
            <a:pPr lvl="1"/>
            <a:endParaRPr lang="en-US" sz="1200"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73" y="5105400"/>
            <a:ext cx="8839200" cy="1540421"/>
          </a:xfrm>
          <a:prstGeom prst="rect">
            <a:avLst/>
          </a:prstGeom>
        </p:spPr>
      </p:pic>
    </p:spTree>
    <p:extLst>
      <p:ext uri="{BB962C8B-B14F-4D97-AF65-F5344CB8AC3E}">
        <p14:creationId xmlns:p14="http://schemas.microsoft.com/office/powerpoint/2010/main" val="373918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fade">
                                      <p:cBhvr>
                                        <p:cTn id="34" dur="5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500"/>
                                        <p:tgtEl>
                                          <p:spTgt spid="3">
                                            <p:txEl>
                                              <p:pRg st="9" end="9"/>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Worksheet</a:t>
            </a:r>
            <a:endParaRPr lang="en-US" dirty="0"/>
          </a:p>
        </p:txBody>
      </p:sp>
      <p:sp>
        <p:nvSpPr>
          <p:cNvPr id="3" name="Text Placeholder 2"/>
          <p:cNvSpPr>
            <a:spLocks noGrp="1"/>
          </p:cNvSpPr>
          <p:nvPr>
            <p:ph type="body" idx="2"/>
          </p:nvPr>
        </p:nvSpPr>
        <p:spPr/>
        <p:txBody>
          <a:bodyPr/>
          <a:lstStyle/>
          <a:p>
            <a:r>
              <a:rPr lang="en-US" dirty="0" smtClean="0"/>
              <a:t>The Worksheet portion of the RDA describes how files will be arranged, categorized, accessed, and stored, whether in paper or electronic format. This information reflects good filing practices and ensures the right file can be retrieved quickly for the lowest possible cost.</a:t>
            </a:r>
            <a:endParaRPr lang="en-US" dirty="0"/>
          </a:p>
        </p:txBody>
      </p:sp>
      <p:pic>
        <p:nvPicPr>
          <p:cNvPr id="5" name="Content Placeholder 4"/>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52821" y="1600200"/>
            <a:ext cx="5710179" cy="3962400"/>
          </a:xfrm>
        </p:spPr>
      </p:pic>
    </p:spTree>
    <p:extLst>
      <p:ext uri="{BB962C8B-B14F-4D97-AF65-F5344CB8AC3E}">
        <p14:creationId xmlns:p14="http://schemas.microsoft.com/office/powerpoint/2010/main" val="28695267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304800" y="1524000"/>
            <a:ext cx="8534400" cy="3818404"/>
          </a:xfrm>
        </p:spPr>
        <p:txBody>
          <a:bodyPr>
            <a:normAutofit/>
          </a:bodyPr>
          <a:lstStyle/>
          <a:p>
            <a:r>
              <a:rPr lang="en-US" sz="2400" dirty="0" smtClean="0">
                <a:solidFill>
                  <a:schemeClr val="bg1"/>
                </a:solidFill>
              </a:rPr>
              <a:t>Describes how files are organized. The most common methods of arranging documents are alphabetical, numerical, chronological, or alphanumeric. Sometimes it will be arranged by case number or grant number.</a:t>
            </a:r>
            <a:endParaRPr lang="en-US" sz="2400" dirty="0">
              <a:solidFill>
                <a:schemeClr val="bg1"/>
              </a:solidFill>
            </a:endParaRPr>
          </a:p>
        </p:txBody>
      </p:sp>
      <p:sp>
        <p:nvSpPr>
          <p:cNvPr id="6" name="Title 5"/>
          <p:cNvSpPr>
            <a:spLocks noGrp="1"/>
          </p:cNvSpPr>
          <p:nvPr>
            <p:ph type="title"/>
          </p:nvPr>
        </p:nvSpPr>
        <p:spPr/>
        <p:txBody>
          <a:bodyPr/>
          <a:lstStyle/>
          <a:p>
            <a:r>
              <a:rPr lang="en-US" dirty="0" smtClean="0">
                <a:solidFill>
                  <a:schemeClr val="bg1"/>
                </a:solidFill>
              </a:rPr>
              <a:t>File Arrangement</a:t>
            </a:r>
            <a:endParaRPr lang="en-US" dirty="0">
              <a:solidFill>
                <a:schemeClr val="bg1"/>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3756589"/>
            <a:ext cx="7157161" cy="1041040"/>
          </a:xfrm>
          <a:prstGeom prst="rect">
            <a:avLst/>
          </a:prstGeom>
        </p:spPr>
      </p:pic>
    </p:spTree>
    <p:extLst>
      <p:ext uri="{BB962C8B-B14F-4D97-AF65-F5344CB8AC3E}">
        <p14:creationId xmlns:p14="http://schemas.microsoft.com/office/powerpoint/2010/main" val="137264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534400" cy="758952"/>
          </a:xfrm>
        </p:spPr>
        <p:txBody>
          <a:bodyPr>
            <a:normAutofit fontScale="90000"/>
          </a:bodyPr>
          <a:lstStyle/>
          <a:p>
            <a:r>
              <a:rPr lang="en-US" dirty="0">
                <a:solidFill>
                  <a:schemeClr val="bg1"/>
                </a:solidFill>
              </a:rPr>
              <a:t>Media Format Generated and Media Format Stored</a:t>
            </a:r>
            <a:r>
              <a:rPr lang="en-US" dirty="0"/>
              <a:t/>
            </a:r>
            <a:br>
              <a:rPr lang="en-US" dirty="0"/>
            </a:br>
            <a:endParaRPr lang="en-US" dirty="0"/>
          </a:p>
        </p:txBody>
      </p:sp>
      <p:sp>
        <p:nvSpPr>
          <p:cNvPr id="3" name="Content Placeholder 2"/>
          <p:cNvSpPr>
            <a:spLocks noGrp="1"/>
          </p:cNvSpPr>
          <p:nvPr>
            <p:ph sz="quarter" idx="1"/>
          </p:nvPr>
        </p:nvSpPr>
        <p:spPr/>
        <p:txBody>
          <a:bodyPr/>
          <a:lstStyle/>
          <a:p>
            <a:r>
              <a:rPr lang="en-US" sz="2400" dirty="0">
                <a:solidFill>
                  <a:schemeClr val="bg1"/>
                </a:solidFill>
              </a:rPr>
              <a:t>A particular record series may include multiple formats such as paper, electronic, or microfilm. This information is useful for TSLA in their appraisal of the records’ value. Provide information about the record format in all stages of its life: how it is received, stored, and if applicable, archived</a:t>
            </a:r>
            <a:r>
              <a:rPr lang="en-US" sz="2400" dirty="0" smtClean="0">
                <a:solidFill>
                  <a:schemeClr val="bg1"/>
                </a:solidFill>
              </a:rPr>
              <a:t>.</a:t>
            </a:r>
          </a:p>
          <a:p>
            <a:endParaRPr lang="en-US" sz="2800" dirty="0">
              <a:solidFill>
                <a:schemeClr val="bg1"/>
              </a:solidFill>
            </a:endParaRPr>
          </a:p>
          <a:p>
            <a:endParaRPr lang="en-US" sz="2800" dirty="0">
              <a:solidFill>
                <a:schemeClr val="bg1"/>
              </a:solidFill>
            </a:endParaRPr>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4267200"/>
            <a:ext cx="5653243" cy="1930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3834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Date Range, Annual Accumulation, Current Volume</a:t>
            </a:r>
            <a:endParaRPr lang="en-US" dirty="0">
              <a:solidFill>
                <a:schemeClr val="bg1"/>
              </a:solidFill>
            </a:endParaRPr>
          </a:p>
        </p:txBody>
      </p:sp>
      <p:sp>
        <p:nvSpPr>
          <p:cNvPr id="3" name="Content Placeholder 2"/>
          <p:cNvSpPr>
            <a:spLocks noGrp="1"/>
          </p:cNvSpPr>
          <p:nvPr>
            <p:ph sz="half" idx="1"/>
          </p:nvPr>
        </p:nvSpPr>
        <p:spPr>
          <a:xfrm>
            <a:off x="228600" y="1295400"/>
            <a:ext cx="4038600" cy="4681728"/>
          </a:xfrm>
        </p:spPr>
        <p:txBody>
          <a:bodyPr>
            <a:normAutofit fontScale="85000" lnSpcReduction="20000"/>
          </a:bodyPr>
          <a:lstStyle/>
          <a:p>
            <a:pPr marL="0" indent="0">
              <a:buNone/>
            </a:pPr>
            <a:r>
              <a:rPr lang="en-US" dirty="0" smtClean="0"/>
              <a:t>Date Range</a:t>
            </a:r>
          </a:p>
          <a:p>
            <a:r>
              <a:rPr lang="en-US" dirty="0" smtClean="0">
                <a:solidFill>
                  <a:schemeClr val="bg1"/>
                </a:solidFill>
              </a:rPr>
              <a:t>Provide the range of years of accumulated records covered by this RDA</a:t>
            </a:r>
            <a:r>
              <a:rPr lang="en-US" dirty="0" smtClean="0"/>
              <a:t>.</a:t>
            </a:r>
          </a:p>
          <a:p>
            <a:pPr marL="0" indent="0">
              <a:buNone/>
            </a:pPr>
            <a:r>
              <a:rPr lang="en-US" dirty="0" smtClean="0"/>
              <a:t>Annual Accumulation</a:t>
            </a:r>
          </a:p>
          <a:p>
            <a:r>
              <a:rPr lang="en-US" dirty="0" smtClean="0">
                <a:solidFill>
                  <a:schemeClr val="bg1"/>
                </a:solidFill>
              </a:rPr>
              <a:t>Provide an estimate of the volume of records created, received, and retained in the course of a year for the series in questions.</a:t>
            </a:r>
          </a:p>
          <a:p>
            <a:pPr marL="0" indent="0">
              <a:buNone/>
            </a:pPr>
            <a:r>
              <a:rPr lang="en-US" dirty="0" smtClean="0"/>
              <a:t>Current Volume</a:t>
            </a:r>
          </a:p>
          <a:p>
            <a:r>
              <a:rPr lang="en-US" dirty="0" smtClean="0">
                <a:solidFill>
                  <a:schemeClr val="bg1"/>
                </a:solidFill>
              </a:rPr>
              <a:t>Provide an estimate of the total volume of records covered by this RDA, from the earliest to the most recent, in all storage location</a:t>
            </a:r>
            <a:r>
              <a:rPr lang="en-US" dirty="0" smtClean="0"/>
              <a:t>.</a:t>
            </a: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191000" y="1828800"/>
            <a:ext cx="4876800" cy="3683492"/>
          </a:xfrm>
        </p:spPr>
      </p:pic>
    </p:spTree>
    <p:extLst>
      <p:ext uri="{BB962C8B-B14F-4D97-AF65-F5344CB8AC3E}">
        <p14:creationId xmlns:p14="http://schemas.microsoft.com/office/powerpoint/2010/main" val="31604121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Record Value</a:t>
            </a:r>
            <a:endParaRPr lang="en-US" dirty="0">
              <a:solidFill>
                <a:schemeClr val="bg1"/>
              </a:solidFill>
            </a:endParaRPr>
          </a:p>
        </p:txBody>
      </p:sp>
      <p:sp>
        <p:nvSpPr>
          <p:cNvPr id="3" name="Content Placeholder 2"/>
          <p:cNvSpPr>
            <a:spLocks noGrp="1"/>
          </p:cNvSpPr>
          <p:nvPr>
            <p:ph sz="quarter" idx="1"/>
          </p:nvPr>
        </p:nvSpPr>
        <p:spPr>
          <a:xfrm>
            <a:off x="304800" y="1066800"/>
            <a:ext cx="8503920" cy="4572000"/>
          </a:xfrm>
        </p:spPr>
        <p:txBody>
          <a:bodyPr>
            <a:normAutofit/>
          </a:bodyPr>
          <a:lstStyle/>
          <a:p>
            <a:r>
              <a:rPr lang="en-US" b="1" dirty="0" smtClean="0">
                <a:solidFill>
                  <a:schemeClr val="bg1"/>
                </a:solidFill>
              </a:rPr>
              <a:t>Historical Value: </a:t>
            </a:r>
            <a:r>
              <a:rPr lang="en-US" dirty="0" smtClean="0">
                <a:solidFill>
                  <a:schemeClr val="bg1"/>
                </a:solidFill>
              </a:rPr>
              <a:t>Only a small percentage of records have permanent value, but these records are especially important since they document our state’s history; contains important information about persons, places, or events; or are valuable because of age or rarity. The Tennessee State Library and Archives determines the Historical Value of records desired for permanent retention.</a:t>
            </a:r>
          </a:p>
          <a:p>
            <a:r>
              <a:rPr lang="en-US" dirty="0" smtClean="0">
                <a:solidFill>
                  <a:schemeClr val="bg1"/>
                </a:solidFill>
              </a:rPr>
              <a:t>For example; A lease signed by Andrew Jackson, Historical and Architectural Records.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5486400"/>
            <a:ext cx="5296640" cy="917620"/>
          </a:xfrm>
          <a:prstGeom prst="rect">
            <a:avLst/>
          </a:prstGeom>
        </p:spPr>
      </p:pic>
    </p:spTree>
    <p:extLst>
      <p:ext uri="{BB962C8B-B14F-4D97-AF65-F5344CB8AC3E}">
        <p14:creationId xmlns:p14="http://schemas.microsoft.com/office/powerpoint/2010/main" val="2553974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Administrative Value</a:t>
            </a:r>
            <a:endParaRPr lang="en-US" dirty="0">
              <a:solidFill>
                <a:schemeClr val="bg1"/>
              </a:solidFill>
            </a:endParaRPr>
          </a:p>
        </p:txBody>
      </p:sp>
      <p:sp>
        <p:nvSpPr>
          <p:cNvPr id="3" name="Content Placeholder 2"/>
          <p:cNvSpPr>
            <a:spLocks noGrp="1"/>
          </p:cNvSpPr>
          <p:nvPr>
            <p:ph sz="quarter" idx="1"/>
          </p:nvPr>
        </p:nvSpPr>
        <p:spPr/>
        <p:txBody>
          <a:bodyPr>
            <a:normAutofit/>
          </a:bodyPr>
          <a:lstStyle/>
          <a:p>
            <a:pPr lvl="0">
              <a:buClr>
                <a:srgbClr val="D16349"/>
              </a:buClr>
            </a:pPr>
            <a:r>
              <a:rPr lang="en-US" sz="2800" b="1" dirty="0">
                <a:solidFill>
                  <a:prstClr val="white"/>
                </a:solidFill>
              </a:rPr>
              <a:t>Administrative Value: </a:t>
            </a:r>
            <a:r>
              <a:rPr lang="en-US" sz="2800" dirty="0">
                <a:solidFill>
                  <a:prstClr val="white"/>
                </a:solidFill>
              </a:rPr>
              <a:t>These records are necessary for day-to-day operations, to conduct current or future business transactions, or to document the establishment of  policy or programs. </a:t>
            </a:r>
            <a:endParaRPr lang="en-US" sz="2800" dirty="0" smtClean="0">
              <a:solidFill>
                <a:prstClr val="white"/>
              </a:solidFill>
            </a:endParaRPr>
          </a:p>
          <a:p>
            <a:pPr lvl="0">
              <a:buClr>
                <a:srgbClr val="D16349"/>
              </a:buClr>
            </a:pPr>
            <a:r>
              <a:rPr lang="en-US" sz="2800" dirty="0" smtClean="0">
                <a:solidFill>
                  <a:prstClr val="white"/>
                </a:solidFill>
              </a:rPr>
              <a:t>Some </a:t>
            </a:r>
            <a:r>
              <a:rPr lang="en-US" sz="2800" dirty="0">
                <a:solidFill>
                  <a:prstClr val="white"/>
                </a:solidFill>
              </a:rPr>
              <a:t>examples include correspondence, studies, and reports</a:t>
            </a:r>
            <a:r>
              <a:rPr lang="en-US" sz="2800" dirty="0" smtClean="0">
                <a:solidFill>
                  <a:prstClr val="white"/>
                </a:solidFill>
              </a:rPr>
              <a:t>.</a:t>
            </a:r>
            <a:endParaRPr lang="en-US" sz="2800" dirty="0">
              <a:solidFill>
                <a:prstClr val="white"/>
              </a:solidFill>
            </a:endParaRPr>
          </a:p>
        </p:txBody>
      </p:sp>
    </p:spTree>
    <p:extLst>
      <p:ext uri="{BB962C8B-B14F-4D97-AF65-F5344CB8AC3E}">
        <p14:creationId xmlns:p14="http://schemas.microsoft.com/office/powerpoint/2010/main" val="26357820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Legal Value</a:t>
            </a:r>
            <a:endParaRPr lang="en-US" dirty="0">
              <a:solidFill>
                <a:schemeClr val="bg1"/>
              </a:solidFill>
            </a:endParaRPr>
          </a:p>
        </p:txBody>
      </p:sp>
      <p:sp>
        <p:nvSpPr>
          <p:cNvPr id="3" name="Content Placeholder 2"/>
          <p:cNvSpPr>
            <a:spLocks noGrp="1"/>
          </p:cNvSpPr>
          <p:nvPr>
            <p:ph sz="quarter" idx="1"/>
          </p:nvPr>
        </p:nvSpPr>
        <p:spPr/>
        <p:txBody>
          <a:bodyPr/>
          <a:lstStyle/>
          <a:p>
            <a:pPr lvl="0">
              <a:buClr>
                <a:srgbClr val="D16349"/>
              </a:buClr>
            </a:pPr>
            <a:r>
              <a:rPr lang="en-US" sz="2400" b="1" dirty="0">
                <a:solidFill>
                  <a:prstClr val="white"/>
                </a:solidFill>
              </a:rPr>
              <a:t>Legal Value: </a:t>
            </a:r>
            <a:r>
              <a:rPr lang="en-US" sz="2400" dirty="0">
                <a:solidFill>
                  <a:prstClr val="white"/>
                </a:solidFill>
              </a:rPr>
              <a:t>These records have a mandated retention by statute or regulation. The Division of Records Management request assistance from the Office of General Counsel in order to determine the legal value of records. </a:t>
            </a:r>
            <a:endParaRPr lang="en-US" sz="2400" dirty="0" smtClean="0">
              <a:solidFill>
                <a:prstClr val="white"/>
              </a:solidFill>
            </a:endParaRPr>
          </a:p>
          <a:p>
            <a:pPr lvl="0">
              <a:buClr>
                <a:srgbClr val="D16349"/>
              </a:buClr>
            </a:pPr>
            <a:r>
              <a:rPr lang="en-US" sz="2400" dirty="0" smtClean="0">
                <a:solidFill>
                  <a:prstClr val="white"/>
                </a:solidFill>
              </a:rPr>
              <a:t>Examples </a:t>
            </a:r>
            <a:r>
              <a:rPr lang="en-US" sz="2400" dirty="0">
                <a:solidFill>
                  <a:prstClr val="white"/>
                </a:solidFill>
              </a:rPr>
              <a:t>of these documents include leases deeds, student records, medical records, and court case files.</a:t>
            </a:r>
          </a:p>
          <a:p>
            <a:endParaRPr lang="en-US" dirty="0"/>
          </a:p>
        </p:txBody>
      </p:sp>
    </p:spTree>
    <p:extLst>
      <p:ext uri="{BB962C8B-B14F-4D97-AF65-F5344CB8AC3E}">
        <p14:creationId xmlns:p14="http://schemas.microsoft.com/office/powerpoint/2010/main" val="2151123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Records Disposition Authorizations</a:t>
            </a:r>
            <a:endParaRPr lang="en-US" dirty="0">
              <a:solidFill>
                <a:schemeClr val="bg1"/>
              </a:solidFill>
            </a:endParaRPr>
          </a:p>
        </p:txBody>
      </p:sp>
      <p:sp>
        <p:nvSpPr>
          <p:cNvPr id="3" name="Content Placeholder 2"/>
          <p:cNvSpPr>
            <a:spLocks noGrp="1"/>
          </p:cNvSpPr>
          <p:nvPr>
            <p:ph sz="quarter" idx="1"/>
          </p:nvPr>
        </p:nvSpPr>
        <p:spPr/>
        <p:txBody>
          <a:bodyPr/>
          <a:lstStyle/>
          <a:p>
            <a:pPr marL="0" indent="0">
              <a:buNone/>
            </a:pPr>
            <a:r>
              <a:rPr lang="en-US" dirty="0" smtClean="0">
                <a:solidFill>
                  <a:schemeClr val="bg1"/>
                </a:solidFill>
              </a:rPr>
              <a:t>Records schedules are implemented through the establishment of Records Disposition Authorizations (RDA) which provide the following information:</a:t>
            </a:r>
          </a:p>
          <a:p>
            <a:r>
              <a:rPr lang="en-US" dirty="0" smtClean="0">
                <a:solidFill>
                  <a:schemeClr val="bg1"/>
                </a:solidFill>
              </a:rPr>
              <a:t>Description of records grouped by common function or record series.</a:t>
            </a:r>
          </a:p>
          <a:p>
            <a:r>
              <a:rPr lang="en-US" dirty="0" smtClean="0">
                <a:solidFill>
                  <a:schemeClr val="bg1"/>
                </a:solidFill>
              </a:rPr>
              <a:t>The length of time the records series must be kept.</a:t>
            </a:r>
          </a:p>
          <a:p>
            <a:r>
              <a:rPr lang="en-US" dirty="0" smtClean="0">
                <a:solidFill>
                  <a:schemeClr val="bg1"/>
                </a:solidFill>
              </a:rPr>
              <a:t>Any legal restriction of access.</a:t>
            </a:r>
          </a:p>
          <a:p>
            <a:r>
              <a:rPr lang="en-US" dirty="0" smtClean="0">
                <a:solidFill>
                  <a:schemeClr val="bg1"/>
                </a:solidFill>
              </a:rPr>
              <a:t>The required method of destruction.</a:t>
            </a:r>
          </a:p>
        </p:txBody>
      </p:sp>
    </p:spTree>
    <p:extLst>
      <p:ext uri="{BB962C8B-B14F-4D97-AF65-F5344CB8AC3E}">
        <p14:creationId xmlns:p14="http://schemas.microsoft.com/office/powerpoint/2010/main" val="14375148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Fiscal Value</a:t>
            </a:r>
            <a:endParaRPr lang="en-US" dirty="0">
              <a:solidFill>
                <a:schemeClr val="bg1"/>
              </a:solidFill>
            </a:endParaRPr>
          </a:p>
        </p:txBody>
      </p:sp>
      <p:sp>
        <p:nvSpPr>
          <p:cNvPr id="3" name="Content Placeholder 2"/>
          <p:cNvSpPr>
            <a:spLocks noGrp="1"/>
          </p:cNvSpPr>
          <p:nvPr>
            <p:ph sz="quarter" idx="1"/>
          </p:nvPr>
        </p:nvSpPr>
        <p:spPr/>
        <p:txBody>
          <a:bodyPr/>
          <a:lstStyle/>
          <a:p>
            <a:r>
              <a:rPr lang="en-US" dirty="0">
                <a:solidFill>
                  <a:schemeClr val="bg1"/>
                </a:solidFill>
              </a:rPr>
              <a:t>Fiscal Value: These Records document the fiscal responsibilities and transactions of an agency or department, such as receipt, payment, transfer, adjustment, or encumbrance of public funds. Most financial records usually lose value once an audit has been completed. However, certain records series may be governed by regulations beyond audit, such as federal regulations or contract language. </a:t>
            </a:r>
            <a:endParaRPr lang="en-US" dirty="0" smtClean="0">
              <a:solidFill>
                <a:schemeClr val="bg1"/>
              </a:solidFill>
            </a:endParaRPr>
          </a:p>
          <a:p>
            <a:r>
              <a:rPr lang="en-US" dirty="0" smtClean="0">
                <a:solidFill>
                  <a:schemeClr val="bg1"/>
                </a:solidFill>
              </a:rPr>
              <a:t>Examples </a:t>
            </a:r>
            <a:r>
              <a:rPr lang="en-US" dirty="0">
                <a:solidFill>
                  <a:schemeClr val="bg1"/>
                </a:solidFill>
              </a:rPr>
              <a:t>include, cancelled checks, deposit slips, invoices, receipts, and purchase orders.</a:t>
            </a:r>
          </a:p>
          <a:p>
            <a:endParaRPr lang="en-US" dirty="0"/>
          </a:p>
        </p:txBody>
      </p:sp>
    </p:spTree>
    <p:extLst>
      <p:ext uri="{BB962C8B-B14F-4D97-AF65-F5344CB8AC3E}">
        <p14:creationId xmlns:p14="http://schemas.microsoft.com/office/powerpoint/2010/main" val="25687731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Audit Requirements</a:t>
            </a:r>
            <a:endParaRPr lang="en-US" dirty="0"/>
          </a:p>
        </p:txBody>
      </p:sp>
      <p:sp>
        <p:nvSpPr>
          <p:cNvPr id="3" name="Text Placeholder 2"/>
          <p:cNvSpPr>
            <a:spLocks noGrp="1"/>
          </p:cNvSpPr>
          <p:nvPr>
            <p:ph type="body" sz="half" idx="3"/>
          </p:nvPr>
        </p:nvSpPr>
        <p:spPr/>
        <p:txBody>
          <a:bodyPr/>
          <a:lstStyle/>
          <a:p>
            <a:endParaRPr lang="en-US"/>
          </a:p>
        </p:txBody>
      </p:sp>
      <p:sp>
        <p:nvSpPr>
          <p:cNvPr id="4" name="Content Placeholder 3"/>
          <p:cNvSpPr>
            <a:spLocks noGrp="1"/>
          </p:cNvSpPr>
          <p:nvPr>
            <p:ph sz="quarter" idx="2"/>
          </p:nvPr>
        </p:nvSpPr>
        <p:spPr/>
        <p:txBody>
          <a:bodyPr>
            <a:normAutofit fontScale="85000" lnSpcReduction="20000"/>
          </a:bodyPr>
          <a:lstStyle/>
          <a:p>
            <a:r>
              <a:rPr lang="en-US" dirty="0" smtClean="0">
                <a:solidFill>
                  <a:schemeClr val="bg1"/>
                </a:solidFill>
              </a:rPr>
              <a:t>In order to ensure an effective government for the citizens of Tennessee, all records are subject to audit by the Comptroller’s Office</a:t>
            </a:r>
          </a:p>
          <a:p>
            <a:r>
              <a:rPr lang="en-US" dirty="0" smtClean="0">
                <a:solidFill>
                  <a:schemeClr val="bg1"/>
                </a:solidFill>
              </a:rPr>
              <a:t>Please indicate whether or not the records series is subject to Federal Audit and use the space provided to list the interested agencies.</a:t>
            </a:r>
            <a:endParaRPr lang="en-US" dirty="0">
              <a:solidFill>
                <a:schemeClr val="bg1"/>
              </a:solidFill>
            </a:endParaRPr>
          </a:p>
        </p:txBody>
      </p:sp>
      <p:pic>
        <p:nvPicPr>
          <p:cNvPr id="7" name="Content Placeholder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800600" y="3804306"/>
            <a:ext cx="4038600" cy="1155976"/>
          </a:xfrm>
        </p:spPr>
      </p:pic>
      <p:sp>
        <p:nvSpPr>
          <p:cNvPr id="6" name="Title 5"/>
          <p:cNvSpPr>
            <a:spLocks noGrp="1"/>
          </p:cNvSpPr>
          <p:nvPr>
            <p:ph type="title"/>
          </p:nvPr>
        </p:nvSpPr>
        <p:spPr/>
        <p:txBody>
          <a:bodyPr/>
          <a:lstStyle/>
          <a:p>
            <a:r>
              <a:rPr lang="en-US" dirty="0" smtClean="0">
                <a:solidFill>
                  <a:schemeClr val="bg1"/>
                </a:solidFill>
              </a:rPr>
              <a:t>Audit Requirements</a:t>
            </a:r>
            <a:endParaRPr lang="en-US" dirty="0">
              <a:solidFill>
                <a:schemeClr val="bg1"/>
              </a:solidFill>
            </a:endParaRPr>
          </a:p>
        </p:txBody>
      </p:sp>
    </p:spTree>
    <p:extLst>
      <p:ext uri="{BB962C8B-B14F-4D97-AF65-F5344CB8AC3E}">
        <p14:creationId xmlns:p14="http://schemas.microsoft.com/office/powerpoint/2010/main" val="2579181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500"/>
                                        <p:tgtEl>
                                          <p:spTgt spid="2">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500"/>
                                        <p:tgtEl>
                                          <p:spTgt spid="4">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500"/>
                                        <p:tgtEl>
                                          <p:spTgt spid="4">
                                            <p:txEl>
                                              <p:pRg st="1" end="1"/>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uiExpand="1"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Reference Frequency and Data Update Frequency</a:t>
            </a:r>
            <a:endParaRPr lang="en-US" dirty="0">
              <a:solidFill>
                <a:schemeClr val="bg1"/>
              </a:solidFill>
            </a:endParaRPr>
          </a:p>
        </p:txBody>
      </p:sp>
      <p:pic>
        <p:nvPicPr>
          <p:cNvPr id="5" name="Content Placeholder 4"/>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990600" y="4114800"/>
            <a:ext cx="6554937" cy="2453719"/>
          </a:xfrm>
        </p:spPr>
      </p:pic>
      <p:sp>
        <p:nvSpPr>
          <p:cNvPr id="4" name="Content Placeholder 3"/>
          <p:cNvSpPr>
            <a:spLocks noGrp="1"/>
          </p:cNvSpPr>
          <p:nvPr>
            <p:ph sz="half" idx="2"/>
          </p:nvPr>
        </p:nvSpPr>
        <p:spPr>
          <a:xfrm>
            <a:off x="381000" y="1143000"/>
            <a:ext cx="8534400" cy="2819400"/>
          </a:xfrm>
        </p:spPr>
        <p:txBody>
          <a:bodyPr/>
          <a:lstStyle/>
          <a:p>
            <a:r>
              <a:rPr lang="en-US" dirty="0" smtClean="0">
                <a:solidFill>
                  <a:schemeClr val="bg1"/>
                </a:solidFill>
              </a:rPr>
              <a:t>Reference Frequency</a:t>
            </a:r>
          </a:p>
          <a:p>
            <a:pPr lvl="1"/>
            <a:r>
              <a:rPr lang="en-US" dirty="0">
                <a:solidFill>
                  <a:schemeClr val="bg1"/>
                </a:solidFill>
              </a:rPr>
              <a:t>Indicate the average number of references to the record series per month. </a:t>
            </a:r>
            <a:endParaRPr lang="en-US" dirty="0" smtClean="0">
              <a:solidFill>
                <a:schemeClr val="bg1"/>
              </a:solidFill>
            </a:endParaRPr>
          </a:p>
          <a:p>
            <a:r>
              <a:rPr lang="en-US" dirty="0" smtClean="0">
                <a:solidFill>
                  <a:schemeClr val="bg1"/>
                </a:solidFill>
              </a:rPr>
              <a:t>Data Update Frequency</a:t>
            </a:r>
          </a:p>
          <a:p>
            <a:pPr lvl="1"/>
            <a:r>
              <a:rPr lang="en-US" dirty="0">
                <a:solidFill>
                  <a:schemeClr val="bg1"/>
                </a:solidFill>
              </a:rPr>
              <a:t>Indicate how often the data is </a:t>
            </a:r>
            <a:r>
              <a:rPr lang="en-US" dirty="0" smtClean="0">
                <a:solidFill>
                  <a:schemeClr val="bg1"/>
                </a:solidFill>
              </a:rPr>
              <a:t>updated applies to electronic records only.</a:t>
            </a:r>
          </a:p>
        </p:txBody>
      </p:sp>
    </p:spTree>
    <p:extLst>
      <p:ext uri="{BB962C8B-B14F-4D97-AF65-F5344CB8AC3E}">
        <p14:creationId xmlns:p14="http://schemas.microsoft.com/office/powerpoint/2010/main" val="931293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Shared Outside of the State</a:t>
            </a:r>
            <a:endParaRPr lang="en-US" dirty="0"/>
          </a:p>
        </p:txBody>
      </p:sp>
      <p:sp>
        <p:nvSpPr>
          <p:cNvPr id="3" name="Text Placeholder 2"/>
          <p:cNvSpPr>
            <a:spLocks noGrp="1"/>
          </p:cNvSpPr>
          <p:nvPr>
            <p:ph type="body" idx="2"/>
          </p:nvPr>
        </p:nvSpPr>
        <p:spPr/>
        <p:txBody>
          <a:bodyPr/>
          <a:lstStyle/>
          <a:p>
            <a:r>
              <a:rPr lang="en-US" dirty="0"/>
              <a:t>Indicate if the record series is shared with federal agencies or agencies of other states.  If “yes” please list the agencies.</a:t>
            </a:r>
          </a:p>
          <a:p>
            <a:endParaRPr lang="en-US" dirty="0"/>
          </a:p>
        </p:txBody>
      </p:sp>
      <p:pic>
        <p:nvPicPr>
          <p:cNvPr id="5" name="Content Placeholder 4"/>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2209800" y="3733800"/>
            <a:ext cx="6731733" cy="2346704"/>
          </a:xfrm>
        </p:spPr>
      </p:pic>
    </p:spTree>
    <p:extLst>
      <p:ext uri="{BB962C8B-B14F-4D97-AF65-F5344CB8AC3E}">
        <p14:creationId xmlns:p14="http://schemas.microsoft.com/office/powerpoint/2010/main" val="2962462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sz="quarter" idx="4"/>
          </p:nvPr>
        </p:nvSpPr>
        <p:spPr>
          <a:xfrm>
            <a:off x="152400" y="1066800"/>
            <a:ext cx="8763000" cy="3124200"/>
          </a:xfrm>
        </p:spPr>
        <p:txBody>
          <a:bodyPr>
            <a:noAutofit/>
          </a:bodyPr>
          <a:lstStyle/>
          <a:p>
            <a:r>
              <a:rPr lang="en-US" sz="2000" dirty="0" smtClean="0">
                <a:solidFill>
                  <a:schemeClr val="bg1"/>
                </a:solidFill>
              </a:rPr>
              <a:t>Essential records contain information required by an agency to function or to reestablish operations immediately in the event of a disaster. Without these records, public interest could be adversely affected by unplanned expenditures, lost revenue, lost information and efficiency, and disruption of operation. While some records have historical value, they may not be administratively necessary to keep an agency running or to provide to citizens.</a:t>
            </a:r>
          </a:p>
          <a:p>
            <a:r>
              <a:rPr lang="en-US" sz="2000" dirty="0" smtClean="0">
                <a:solidFill>
                  <a:schemeClr val="bg1"/>
                </a:solidFill>
              </a:rPr>
              <a:t>The main protection methods for essential records are duplication and off-site storage. Duplication entails photocopying, scanning, or microfilming. It is strongly recommended that duplicates  be stored offsite while still being accessible in the event of a disaster.</a:t>
            </a:r>
            <a:endParaRPr lang="en-US" sz="2000" dirty="0">
              <a:solidFill>
                <a:schemeClr val="bg1"/>
              </a:solidFill>
            </a:endParaRPr>
          </a:p>
        </p:txBody>
      </p:sp>
      <p:sp>
        <p:nvSpPr>
          <p:cNvPr id="6" name="Title 5"/>
          <p:cNvSpPr>
            <a:spLocks noGrp="1"/>
          </p:cNvSpPr>
          <p:nvPr>
            <p:ph type="title"/>
          </p:nvPr>
        </p:nvSpPr>
        <p:spPr/>
        <p:txBody>
          <a:bodyPr/>
          <a:lstStyle/>
          <a:p>
            <a:r>
              <a:rPr lang="en-US" dirty="0" smtClean="0">
                <a:solidFill>
                  <a:schemeClr val="bg1"/>
                </a:solidFill>
              </a:rPr>
              <a:t>Essential Record</a:t>
            </a:r>
            <a:endParaRPr lang="en-US" dirty="0">
              <a:solidFill>
                <a:schemeClr val="bg1"/>
              </a:solidFill>
            </a:endParaRPr>
          </a:p>
        </p:txBody>
      </p:sp>
    </p:spTree>
    <p:extLst>
      <p:ext uri="{BB962C8B-B14F-4D97-AF65-F5344CB8AC3E}">
        <p14:creationId xmlns:p14="http://schemas.microsoft.com/office/powerpoint/2010/main" val="1296909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6"/>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1625" y="1653821"/>
            <a:ext cx="8504238" cy="4318707"/>
          </a:xfrm>
        </p:spPr>
      </p:pic>
    </p:spTree>
    <p:extLst>
      <p:ext uri="{BB962C8B-B14F-4D97-AF65-F5344CB8AC3E}">
        <p14:creationId xmlns:p14="http://schemas.microsoft.com/office/powerpoint/2010/main" val="243739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228600" y="4191000"/>
            <a:ext cx="8686800" cy="2980204"/>
          </a:xfrm>
        </p:spPr>
        <p:txBody>
          <a:bodyPr>
            <a:normAutofit/>
          </a:bodyPr>
          <a:lstStyle/>
          <a:p>
            <a:r>
              <a:rPr lang="en-US" sz="2000" dirty="0" smtClean="0">
                <a:solidFill>
                  <a:schemeClr val="bg1"/>
                </a:solidFill>
              </a:rPr>
              <a:t>Indicate whether any state or federal regulations restrict access to the records</a:t>
            </a:r>
          </a:p>
          <a:p>
            <a:r>
              <a:rPr lang="en-US" sz="2000" dirty="0" smtClean="0">
                <a:solidFill>
                  <a:schemeClr val="bg1"/>
                </a:solidFill>
              </a:rPr>
              <a:t>Records that  are deemed confidential must be covered by statute and a copy of the statute must be attached</a:t>
            </a:r>
            <a:endParaRPr lang="en-US" sz="2000" dirty="0">
              <a:solidFill>
                <a:schemeClr val="bg1"/>
              </a:solidFill>
            </a:endParaRPr>
          </a:p>
        </p:txBody>
      </p:sp>
      <p:pic>
        <p:nvPicPr>
          <p:cNvPr id="7" name="Content Placeholder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85800" y="1371600"/>
            <a:ext cx="6920872" cy="2438400"/>
          </a:xfrm>
        </p:spPr>
      </p:pic>
      <p:sp>
        <p:nvSpPr>
          <p:cNvPr id="6" name="Title 5"/>
          <p:cNvSpPr>
            <a:spLocks noGrp="1"/>
          </p:cNvSpPr>
          <p:nvPr>
            <p:ph type="title"/>
          </p:nvPr>
        </p:nvSpPr>
        <p:spPr/>
        <p:txBody>
          <a:bodyPr/>
          <a:lstStyle/>
          <a:p>
            <a:r>
              <a:rPr lang="en-US" dirty="0" smtClean="0">
                <a:solidFill>
                  <a:schemeClr val="bg1"/>
                </a:solidFill>
              </a:rPr>
              <a:t>Confidentiality</a:t>
            </a:r>
            <a:endParaRPr lang="en-US" dirty="0">
              <a:solidFill>
                <a:schemeClr val="bg1"/>
              </a:solidFill>
            </a:endParaRPr>
          </a:p>
        </p:txBody>
      </p:sp>
    </p:spTree>
    <p:extLst>
      <p:ext uri="{BB962C8B-B14F-4D97-AF65-F5344CB8AC3E}">
        <p14:creationId xmlns:p14="http://schemas.microsoft.com/office/powerpoint/2010/main" val="1275533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500"/>
                                        <p:tgtEl>
                                          <p:spTgt spid="4">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Media Recommendation</a:t>
            </a:r>
            <a:endParaRPr lang="en-US" dirty="0">
              <a:solidFill>
                <a:schemeClr val="bg1"/>
              </a:solidFill>
            </a:endParaRPr>
          </a:p>
        </p:txBody>
      </p:sp>
      <p:sp>
        <p:nvSpPr>
          <p:cNvPr id="3" name="Content Placeholder 2"/>
          <p:cNvSpPr>
            <a:spLocks noGrp="1"/>
          </p:cNvSpPr>
          <p:nvPr>
            <p:ph sz="quarter" idx="1"/>
          </p:nvPr>
        </p:nvSpPr>
        <p:spPr/>
        <p:txBody>
          <a:bodyPr/>
          <a:lstStyle/>
          <a:p>
            <a:r>
              <a:rPr lang="en-US" dirty="0" smtClean="0">
                <a:solidFill>
                  <a:schemeClr val="bg1"/>
                </a:solidFill>
              </a:rPr>
              <a:t>Media Recommendation</a:t>
            </a:r>
          </a:p>
          <a:p>
            <a:pPr lvl="1"/>
            <a:r>
              <a:rPr lang="en-US" dirty="0">
                <a:solidFill>
                  <a:schemeClr val="bg1"/>
                </a:solidFill>
              </a:rPr>
              <a:t>This is the agency’s preferred/recommended format in which the records are/will be kept</a:t>
            </a:r>
            <a:r>
              <a:rPr lang="en-US" dirty="0" smtClean="0">
                <a:solidFill>
                  <a:schemeClr val="bg1"/>
                </a:solidFill>
              </a:rPr>
              <a:t>:</a:t>
            </a:r>
          </a:p>
          <a:p>
            <a:pPr lvl="2"/>
            <a:r>
              <a:rPr lang="en-US" dirty="0" smtClean="0">
                <a:solidFill>
                  <a:schemeClr val="bg1"/>
                </a:solidFill>
              </a:rPr>
              <a:t>Current Format (most common)</a:t>
            </a:r>
          </a:p>
          <a:p>
            <a:pPr lvl="2"/>
            <a:r>
              <a:rPr lang="en-US" dirty="0" smtClean="0">
                <a:solidFill>
                  <a:schemeClr val="bg1"/>
                </a:solidFill>
              </a:rPr>
              <a:t>Microfilm</a:t>
            </a:r>
          </a:p>
          <a:p>
            <a:pPr lvl="2"/>
            <a:r>
              <a:rPr lang="en-US" dirty="0" smtClean="0">
                <a:solidFill>
                  <a:schemeClr val="bg1"/>
                </a:solidFill>
              </a:rPr>
              <a:t>Microfiche</a:t>
            </a:r>
          </a:p>
          <a:p>
            <a:pPr lvl="2"/>
            <a:r>
              <a:rPr lang="en-US" dirty="0" smtClean="0">
                <a:solidFill>
                  <a:schemeClr val="bg1"/>
                </a:solidFill>
              </a:rPr>
              <a:t>Other</a:t>
            </a:r>
            <a:endParaRPr lang="en-US" dirty="0">
              <a:solidFill>
                <a:schemeClr val="bg1"/>
              </a:solidFill>
            </a:endParaRPr>
          </a:p>
          <a:p>
            <a:pPr lvl="1"/>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4343400"/>
            <a:ext cx="7316222" cy="1981200"/>
          </a:xfrm>
          <a:prstGeom prst="rect">
            <a:avLst/>
          </a:prstGeom>
        </p:spPr>
      </p:pic>
    </p:spTree>
    <p:extLst>
      <p:ext uri="{BB962C8B-B14F-4D97-AF65-F5344CB8AC3E}">
        <p14:creationId xmlns:p14="http://schemas.microsoft.com/office/powerpoint/2010/main" val="101175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76200" y="914400"/>
            <a:ext cx="8839200" cy="2819400"/>
          </a:xfrm>
        </p:spPr>
        <p:txBody>
          <a:bodyPr>
            <a:normAutofit fontScale="70000" lnSpcReduction="20000"/>
          </a:bodyPr>
          <a:lstStyle/>
          <a:p>
            <a:r>
              <a:rPr lang="en-US" sz="2900" dirty="0" smtClean="0">
                <a:solidFill>
                  <a:schemeClr val="bg1"/>
                </a:solidFill>
              </a:rPr>
              <a:t>Agency Retention is the total time the records are kept in agency.</a:t>
            </a:r>
          </a:p>
          <a:p>
            <a:r>
              <a:rPr lang="en-US" sz="2900" dirty="0" smtClean="0">
                <a:solidFill>
                  <a:schemeClr val="bg1"/>
                </a:solidFill>
              </a:rPr>
              <a:t>Agency Retention –Active and Inactive should equal the Agency </a:t>
            </a:r>
            <a:r>
              <a:rPr lang="en-US" sz="2900" dirty="0">
                <a:solidFill>
                  <a:schemeClr val="bg1"/>
                </a:solidFill>
              </a:rPr>
              <a:t>R</a:t>
            </a:r>
            <a:r>
              <a:rPr lang="en-US" sz="2900" dirty="0" smtClean="0">
                <a:solidFill>
                  <a:schemeClr val="bg1"/>
                </a:solidFill>
              </a:rPr>
              <a:t>etention.</a:t>
            </a:r>
          </a:p>
          <a:p>
            <a:r>
              <a:rPr lang="en-US" sz="2900" dirty="0">
                <a:solidFill>
                  <a:schemeClr val="bg1"/>
                </a:solidFill>
              </a:rPr>
              <a:t>Records Center Retention Period is the total time records are kept at the records center</a:t>
            </a:r>
            <a:r>
              <a:rPr lang="en-US" sz="2900" dirty="0" smtClean="0">
                <a:solidFill>
                  <a:schemeClr val="bg1"/>
                </a:solidFill>
              </a:rPr>
              <a:t>.</a:t>
            </a:r>
          </a:p>
          <a:p>
            <a:r>
              <a:rPr lang="en-US" sz="2900" dirty="0" smtClean="0">
                <a:solidFill>
                  <a:schemeClr val="bg1"/>
                </a:solidFill>
              </a:rPr>
              <a:t>Agency Retention and the Records Center Retention should equal the Total Retention located in the core data</a:t>
            </a:r>
          </a:p>
          <a:p>
            <a:r>
              <a:rPr lang="en-US" sz="2900" dirty="0" smtClean="0">
                <a:solidFill>
                  <a:schemeClr val="bg1"/>
                </a:solidFill>
              </a:rPr>
              <a:t>For Example: If records are kept in agency for 1o years and then sent over to Richards and Richards for 20 years the total retention is 30 years.</a:t>
            </a:r>
            <a:endParaRPr lang="en-US" sz="2900" dirty="0">
              <a:solidFill>
                <a:schemeClr val="bg1"/>
              </a:solidFill>
            </a:endParaRPr>
          </a:p>
          <a:p>
            <a:endParaRPr lang="en-US" dirty="0"/>
          </a:p>
        </p:txBody>
      </p:sp>
      <p:pic>
        <p:nvPicPr>
          <p:cNvPr id="7" name="Content Placeholder 6"/>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533400" y="3581400"/>
            <a:ext cx="7467600" cy="3127038"/>
          </a:xfrm>
        </p:spPr>
      </p:pic>
      <p:sp>
        <p:nvSpPr>
          <p:cNvPr id="6" name="Title 5"/>
          <p:cNvSpPr>
            <a:spLocks noGrp="1"/>
          </p:cNvSpPr>
          <p:nvPr>
            <p:ph type="title"/>
          </p:nvPr>
        </p:nvSpPr>
        <p:spPr/>
        <p:txBody>
          <a:bodyPr/>
          <a:lstStyle/>
          <a:p>
            <a:r>
              <a:rPr lang="en-US" dirty="0" smtClean="0">
                <a:solidFill>
                  <a:schemeClr val="bg1"/>
                </a:solidFill>
              </a:rPr>
              <a:t>Retention</a:t>
            </a:r>
            <a:endParaRPr lang="en-US" dirty="0">
              <a:solidFill>
                <a:schemeClr val="bg1"/>
              </a:solidFill>
            </a:endParaRPr>
          </a:p>
        </p:txBody>
      </p:sp>
    </p:spTree>
    <p:extLst>
      <p:ext uri="{BB962C8B-B14F-4D97-AF65-F5344CB8AC3E}">
        <p14:creationId xmlns:p14="http://schemas.microsoft.com/office/powerpoint/2010/main" val="11977627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Final Disposition</a:t>
            </a:r>
            <a:endParaRPr lang="en-US" dirty="0">
              <a:solidFill>
                <a:schemeClr val="bg1"/>
              </a:solidFill>
            </a:endParaRPr>
          </a:p>
        </p:txBody>
      </p:sp>
      <p:sp>
        <p:nvSpPr>
          <p:cNvPr id="3" name="Content Placeholder 2"/>
          <p:cNvSpPr>
            <a:spLocks noGrp="1"/>
          </p:cNvSpPr>
          <p:nvPr>
            <p:ph sz="quarter" idx="1"/>
          </p:nvPr>
        </p:nvSpPr>
        <p:spPr/>
        <p:txBody>
          <a:bodyPr/>
          <a:lstStyle/>
          <a:p>
            <a:pPr lvl="1"/>
            <a:r>
              <a:rPr lang="en-US" dirty="0" smtClean="0">
                <a:solidFill>
                  <a:schemeClr val="bg1"/>
                </a:solidFill>
              </a:rPr>
              <a:t>Indicate </a:t>
            </a:r>
            <a:r>
              <a:rPr lang="en-US" dirty="0">
                <a:solidFill>
                  <a:schemeClr val="bg1"/>
                </a:solidFill>
              </a:rPr>
              <a:t>action </a:t>
            </a:r>
            <a:r>
              <a:rPr lang="en-US" dirty="0" smtClean="0">
                <a:solidFill>
                  <a:schemeClr val="bg1"/>
                </a:solidFill>
              </a:rPr>
              <a:t>that is to </a:t>
            </a:r>
            <a:r>
              <a:rPr lang="en-US" dirty="0">
                <a:solidFill>
                  <a:schemeClr val="bg1"/>
                </a:solidFill>
              </a:rPr>
              <a:t>occur after retention period expires.  If it is not to be destroyed, it will either be transferred to State Library and Archives, Microfilmed, or Migrate to </a:t>
            </a:r>
            <a:r>
              <a:rPr lang="en-US" dirty="0" smtClean="0">
                <a:solidFill>
                  <a:schemeClr val="bg1"/>
                </a:solidFill>
              </a:rPr>
              <a:t>Electronic Data</a:t>
            </a:r>
            <a:r>
              <a:rPr lang="en-US" dirty="0">
                <a:solidFill>
                  <a:schemeClr val="bg1"/>
                </a:solidFill>
              </a:rPr>
              <a:t> </a:t>
            </a:r>
            <a:r>
              <a:rPr lang="en-US" dirty="0" smtClean="0">
                <a:solidFill>
                  <a:schemeClr val="bg1"/>
                </a:solidFill>
              </a:rPr>
              <a:t>(if records are kept in agency permanently.)</a:t>
            </a:r>
            <a:endParaRPr lang="en-US" dirty="0">
              <a:solidFill>
                <a:schemeClr val="bg1"/>
              </a:solidFill>
            </a:endParaRPr>
          </a:p>
          <a:p>
            <a:pPr lvl="1"/>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2454" y="4419600"/>
            <a:ext cx="8126315" cy="1305054"/>
          </a:xfrm>
          <a:prstGeom prst="rect">
            <a:avLst/>
          </a:prstGeom>
        </p:spPr>
      </p:pic>
    </p:spTree>
    <p:extLst>
      <p:ext uri="{BB962C8B-B14F-4D97-AF65-F5344CB8AC3E}">
        <p14:creationId xmlns:p14="http://schemas.microsoft.com/office/powerpoint/2010/main" val="20079666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52400" y="2209800"/>
            <a:ext cx="8839200" cy="3429000"/>
          </a:xfrm>
        </p:spPr>
        <p:txBody>
          <a:bodyPr>
            <a:noAutofit/>
          </a:bodyPr>
          <a:lstStyle/>
          <a:p>
            <a:pPr marL="285750" indent="-285750" algn="l">
              <a:buFont typeface="Arial" panose="020B0604020202020204" pitchFamily="34" charset="0"/>
              <a:buChar char="•"/>
            </a:pPr>
            <a:r>
              <a:rPr lang="en-US" sz="2400" dirty="0" smtClean="0">
                <a:solidFill>
                  <a:schemeClr val="bg1"/>
                </a:solidFill>
              </a:rPr>
              <a:t>Before creating a new </a:t>
            </a:r>
            <a:r>
              <a:rPr lang="en-US" sz="2400" dirty="0" err="1" smtClean="0">
                <a:solidFill>
                  <a:schemeClr val="bg1"/>
                </a:solidFill>
              </a:rPr>
              <a:t>rda</a:t>
            </a:r>
            <a:r>
              <a:rPr lang="en-US" sz="2400" dirty="0" smtClean="0">
                <a:solidFill>
                  <a:schemeClr val="bg1"/>
                </a:solidFill>
              </a:rPr>
              <a:t>, it is important to make sure the record is not already covered under a Statewide RDA</a:t>
            </a:r>
          </a:p>
          <a:p>
            <a:pPr marL="285750" indent="-285750" algn="l">
              <a:buFont typeface="Arial" panose="020B0604020202020204" pitchFamily="34" charset="0"/>
              <a:buChar char="•"/>
            </a:pPr>
            <a:endParaRPr lang="en-US" sz="2400" dirty="0" smtClean="0">
              <a:solidFill>
                <a:schemeClr val="bg1"/>
              </a:solidFill>
            </a:endParaRPr>
          </a:p>
          <a:p>
            <a:pPr marL="285750" indent="-285750" algn="l">
              <a:buFont typeface="Arial" panose="020B0604020202020204" pitchFamily="34" charset="0"/>
              <a:buChar char="•"/>
            </a:pPr>
            <a:r>
              <a:rPr lang="en-US" sz="2400" dirty="0" smtClean="0">
                <a:solidFill>
                  <a:schemeClr val="bg1"/>
                </a:solidFill>
              </a:rPr>
              <a:t>Statewide RDA’s Document records that state agencies have in common, such as fiscal, administrative, personnel, etc.</a:t>
            </a:r>
            <a:endParaRPr lang="en-US" sz="2400" dirty="0">
              <a:solidFill>
                <a:schemeClr val="bg1"/>
              </a:solidFill>
            </a:endParaRPr>
          </a:p>
        </p:txBody>
      </p:sp>
      <p:sp>
        <p:nvSpPr>
          <p:cNvPr id="3" name="Title 2"/>
          <p:cNvSpPr>
            <a:spLocks noGrp="1"/>
          </p:cNvSpPr>
          <p:nvPr>
            <p:ph type="title"/>
          </p:nvPr>
        </p:nvSpPr>
        <p:spPr>
          <a:xfrm>
            <a:off x="685800" y="228600"/>
            <a:ext cx="7772400" cy="1524000"/>
          </a:xfrm>
        </p:spPr>
        <p:txBody>
          <a:bodyPr/>
          <a:lstStyle/>
          <a:p>
            <a:r>
              <a:rPr lang="en-US" dirty="0" smtClean="0"/>
              <a:t>Statewide RDA</a:t>
            </a:r>
            <a:endParaRPr lang="en-US" dirty="0"/>
          </a:p>
        </p:txBody>
      </p:sp>
    </p:spTree>
    <p:extLst>
      <p:ext uri="{BB962C8B-B14F-4D97-AF65-F5344CB8AC3E}">
        <p14:creationId xmlns:p14="http://schemas.microsoft.com/office/powerpoint/2010/main" val="153460786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Legal Citation</a:t>
            </a:r>
            <a:endParaRPr lang="en-US" dirty="0">
              <a:solidFill>
                <a:schemeClr val="bg1"/>
              </a:solidFill>
            </a:endParaRPr>
          </a:p>
        </p:txBody>
      </p:sp>
      <p:sp>
        <p:nvSpPr>
          <p:cNvPr id="3" name="Content Placeholder 2"/>
          <p:cNvSpPr>
            <a:spLocks noGrp="1"/>
          </p:cNvSpPr>
          <p:nvPr>
            <p:ph sz="quarter" idx="1"/>
          </p:nvPr>
        </p:nvSpPr>
        <p:spPr/>
        <p:txBody>
          <a:bodyPr/>
          <a:lstStyle/>
          <a:p>
            <a:pPr lvl="1"/>
            <a:r>
              <a:rPr lang="en-US" dirty="0" smtClean="0">
                <a:solidFill>
                  <a:schemeClr val="bg1"/>
                </a:solidFill>
              </a:rPr>
              <a:t>Indicate if the record series is covered by statute or rule:</a:t>
            </a:r>
          </a:p>
          <a:p>
            <a:pPr lvl="2"/>
            <a:r>
              <a:rPr lang="en-US" dirty="0" smtClean="0">
                <a:solidFill>
                  <a:schemeClr val="bg1"/>
                </a:solidFill>
              </a:rPr>
              <a:t>Tennessee Code Annotated (TCA)</a:t>
            </a:r>
          </a:p>
          <a:p>
            <a:pPr lvl="2"/>
            <a:r>
              <a:rPr lang="en-US" dirty="0" smtClean="0">
                <a:solidFill>
                  <a:schemeClr val="bg1"/>
                </a:solidFill>
              </a:rPr>
              <a:t>Code of Federal Regulations (CFR)</a:t>
            </a:r>
          </a:p>
          <a:p>
            <a:pPr lvl="2"/>
            <a:r>
              <a:rPr lang="en-US" dirty="0" smtClean="0">
                <a:solidFill>
                  <a:schemeClr val="bg1"/>
                </a:solidFill>
              </a:rPr>
              <a:t>Environmental Protection Agency (EPA), </a:t>
            </a:r>
            <a:r>
              <a:rPr lang="en-US" dirty="0" err="1" smtClean="0">
                <a:solidFill>
                  <a:schemeClr val="bg1"/>
                </a:solidFill>
              </a:rPr>
              <a:t>etc</a:t>
            </a:r>
            <a:endParaRPr lang="en-US" dirty="0" smtClean="0">
              <a:solidFill>
                <a:schemeClr val="bg1"/>
              </a:solidFill>
            </a:endParaRPr>
          </a:p>
          <a:p>
            <a:pPr lvl="1"/>
            <a:r>
              <a:rPr lang="en-US" dirty="0" smtClean="0">
                <a:solidFill>
                  <a:schemeClr val="bg1"/>
                </a:solidFill>
              </a:rPr>
              <a:t>Cite any authority governing creation, management, retention, and/or disposition of series</a:t>
            </a:r>
          </a:p>
          <a:p>
            <a:pPr lvl="1"/>
            <a:r>
              <a:rPr lang="en-US" dirty="0" smtClean="0">
                <a:solidFill>
                  <a:schemeClr val="bg1"/>
                </a:solidFill>
              </a:rPr>
              <a:t>Note any agency, state, or federal law, regulation, or policy.</a:t>
            </a:r>
          </a:p>
          <a:p>
            <a:pPr marL="274320" lvl="1" indent="0">
              <a:buNone/>
            </a:pPr>
            <a:endParaRPr lang="en-US"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043989"/>
            <a:ext cx="8749990" cy="1239077"/>
          </a:xfrm>
          <a:prstGeom prst="rect">
            <a:avLst/>
          </a:prstGeom>
        </p:spPr>
      </p:pic>
    </p:spTree>
    <p:extLst>
      <p:ext uri="{BB962C8B-B14F-4D97-AF65-F5344CB8AC3E}">
        <p14:creationId xmlns:p14="http://schemas.microsoft.com/office/powerpoint/2010/main" val="3966614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Records Sample Upload</a:t>
            </a:r>
            <a:endParaRPr lang="en-US" dirty="0"/>
          </a:p>
        </p:txBody>
      </p:sp>
      <p:sp>
        <p:nvSpPr>
          <p:cNvPr id="3" name="Text Placeholder 2"/>
          <p:cNvSpPr>
            <a:spLocks noGrp="1"/>
          </p:cNvSpPr>
          <p:nvPr>
            <p:ph type="body" sz="half" idx="3"/>
          </p:nvPr>
        </p:nvSpPr>
        <p:spPr/>
        <p:txBody>
          <a:bodyPr/>
          <a:lstStyle/>
          <a:p>
            <a:r>
              <a:rPr lang="en-US" dirty="0" smtClean="0"/>
              <a:t>Legal Citation Upload</a:t>
            </a:r>
            <a:endParaRPr lang="en-US" dirty="0"/>
          </a:p>
        </p:txBody>
      </p:sp>
      <p:pic>
        <p:nvPicPr>
          <p:cNvPr id="7" name="Content Placeholder 6"/>
          <p:cNvPicPr>
            <a:picLocks noGrp="1" noChangeAspect="1"/>
          </p:cNvPicPr>
          <p:nvPr>
            <p:ph sz="quarter" idx="2"/>
          </p:nvPr>
        </p:nvPicPr>
        <p:blipFill>
          <a:blip r:embed="rId3">
            <a:extLst>
              <a:ext uri="{28A0092B-C50C-407E-A947-70E740481C1C}">
                <a14:useLocalDpi xmlns:a14="http://schemas.microsoft.com/office/drawing/2010/main" val="0"/>
              </a:ext>
            </a:extLst>
          </a:blip>
          <a:stretch>
            <a:fillRect/>
          </a:stretch>
        </p:blipFill>
        <p:spPr>
          <a:xfrm>
            <a:off x="4724400" y="4622125"/>
            <a:ext cx="4041775" cy="591479"/>
          </a:xfrm>
        </p:spPr>
      </p:pic>
      <p:pic>
        <p:nvPicPr>
          <p:cNvPr id="8" name="Content Placeholder 7"/>
          <p:cNvPicPr>
            <a:picLocks noGrp="1" noChangeAspect="1"/>
          </p:cNvPicPr>
          <p:nvPr>
            <p:ph sz="quarter" idx="4"/>
          </p:nvPr>
        </p:nvPicPr>
        <p:blipFill>
          <a:blip r:embed="rId4">
            <a:extLst>
              <a:ext uri="{28A0092B-C50C-407E-A947-70E740481C1C}">
                <a14:useLocalDpi xmlns:a14="http://schemas.microsoft.com/office/drawing/2010/main" val="0"/>
              </a:ext>
            </a:extLst>
          </a:blip>
          <a:stretch>
            <a:fillRect/>
          </a:stretch>
        </p:blipFill>
        <p:spPr>
          <a:xfrm>
            <a:off x="286555" y="4572000"/>
            <a:ext cx="4038600" cy="721408"/>
          </a:xfrm>
        </p:spPr>
      </p:pic>
      <p:sp>
        <p:nvSpPr>
          <p:cNvPr id="6" name="Title 5"/>
          <p:cNvSpPr>
            <a:spLocks noGrp="1"/>
          </p:cNvSpPr>
          <p:nvPr>
            <p:ph type="title"/>
          </p:nvPr>
        </p:nvSpPr>
        <p:spPr/>
        <p:txBody>
          <a:bodyPr/>
          <a:lstStyle/>
          <a:p>
            <a:r>
              <a:rPr lang="en-US" dirty="0" smtClean="0">
                <a:solidFill>
                  <a:schemeClr val="bg1"/>
                </a:solidFill>
              </a:rPr>
              <a:t>Uploads</a:t>
            </a:r>
            <a:endParaRPr lang="en-US" dirty="0">
              <a:solidFill>
                <a:schemeClr val="bg1"/>
              </a:solidFill>
            </a:endParaRPr>
          </a:p>
        </p:txBody>
      </p:sp>
      <p:sp>
        <p:nvSpPr>
          <p:cNvPr id="11" name="TextBox 10"/>
          <p:cNvSpPr txBox="1"/>
          <p:nvPr/>
        </p:nvSpPr>
        <p:spPr>
          <a:xfrm>
            <a:off x="304088" y="2590800"/>
            <a:ext cx="4114800" cy="1477328"/>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bg1"/>
                </a:solidFill>
              </a:rPr>
              <a:t>The sample should be representative of the record series.</a:t>
            </a:r>
          </a:p>
          <a:p>
            <a:pPr marL="285750" indent="-285750">
              <a:buFont typeface="Arial" panose="020B0604020202020204" pitchFamily="34" charset="0"/>
              <a:buChar char="•"/>
            </a:pPr>
            <a:r>
              <a:rPr lang="en-US" dirty="0" smtClean="0">
                <a:solidFill>
                  <a:schemeClr val="bg1"/>
                </a:solidFill>
              </a:rPr>
              <a:t>Be sure to redact any protected information that may be in the sample.</a:t>
            </a:r>
            <a:endParaRPr lang="en-US" dirty="0">
              <a:solidFill>
                <a:schemeClr val="bg1"/>
              </a:solidFill>
            </a:endParaRPr>
          </a:p>
        </p:txBody>
      </p:sp>
      <p:sp>
        <p:nvSpPr>
          <p:cNvPr id="12" name="TextBox 11"/>
          <p:cNvSpPr txBox="1"/>
          <p:nvPr/>
        </p:nvSpPr>
        <p:spPr>
          <a:xfrm>
            <a:off x="4800600" y="2590800"/>
            <a:ext cx="4114800" cy="2031325"/>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chemeClr val="bg1"/>
                </a:solidFill>
              </a:rPr>
              <a:t>Any statute covering:</a:t>
            </a:r>
          </a:p>
          <a:p>
            <a:pPr marL="742950" lvl="1" indent="-285750">
              <a:buFont typeface="Arial" panose="020B0604020202020204" pitchFamily="34" charset="0"/>
              <a:buChar char="•"/>
            </a:pPr>
            <a:r>
              <a:rPr lang="en-US" dirty="0" smtClean="0">
                <a:solidFill>
                  <a:schemeClr val="bg1"/>
                </a:solidFill>
              </a:rPr>
              <a:t>Retention </a:t>
            </a:r>
          </a:p>
          <a:p>
            <a:pPr marL="742950" lvl="1" indent="-285750">
              <a:buFont typeface="Arial" panose="020B0604020202020204" pitchFamily="34" charset="0"/>
              <a:buChar char="•"/>
            </a:pPr>
            <a:r>
              <a:rPr lang="en-US" dirty="0" smtClean="0">
                <a:solidFill>
                  <a:schemeClr val="bg1"/>
                </a:solidFill>
              </a:rPr>
              <a:t>Confidentiality</a:t>
            </a:r>
          </a:p>
          <a:p>
            <a:pPr marL="285750" indent="-285750">
              <a:buFont typeface="Arial" panose="020B0604020202020204" pitchFamily="34" charset="0"/>
              <a:buChar char="•"/>
            </a:pPr>
            <a:r>
              <a:rPr lang="en-US" dirty="0" smtClean="0">
                <a:solidFill>
                  <a:schemeClr val="bg1"/>
                </a:solidFill>
              </a:rPr>
              <a:t>If the record series is governed by multiple citations, please combine them into a single PDF and attached in the application.</a:t>
            </a:r>
            <a:endParaRPr lang="en-US" dirty="0">
              <a:solidFill>
                <a:schemeClr val="bg1"/>
              </a:solidFill>
            </a:endParaRPr>
          </a:p>
        </p:txBody>
      </p:sp>
    </p:spTree>
    <p:extLst>
      <p:ext uri="{BB962C8B-B14F-4D97-AF65-F5344CB8AC3E}">
        <p14:creationId xmlns:p14="http://schemas.microsoft.com/office/powerpoint/2010/main" val="3215209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fade">
                                      <p:cBhvr>
                                        <p:cTn id="23" dur="500"/>
                                        <p:tgtEl>
                                          <p:spTgt spid="3">
                                            <p:txEl>
                                              <p:pRg st="0" end="0"/>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par>
                                <p:cTn id="27" presetID="10"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P spid="6" grpId="0"/>
      <p:bldP spid="11" grpId="0"/>
      <p:bldP spid="12"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Records Plan Inventory</a:t>
            </a:r>
            <a:endParaRPr lang="en-US" dirty="0"/>
          </a:p>
        </p:txBody>
      </p:sp>
      <p:sp>
        <p:nvSpPr>
          <p:cNvPr id="3" name="Text Placeholder 2"/>
          <p:cNvSpPr>
            <a:spLocks noGrp="1"/>
          </p:cNvSpPr>
          <p:nvPr>
            <p:ph type="body" idx="2"/>
          </p:nvPr>
        </p:nvSpPr>
        <p:spPr/>
        <p:txBody>
          <a:bodyPr/>
          <a:lstStyle/>
          <a:p>
            <a:r>
              <a:rPr lang="en-US" dirty="0"/>
              <a:t>If the records are maintained electronically, this section must be fully completed. It is recommended that you get the information for this entire section of the RDA from someone in the agency’s IT office. The entire Electronic Records Plan Inventory must be completed </a:t>
            </a:r>
          </a:p>
          <a:p>
            <a:endParaRPr lang="en-US" dirty="0"/>
          </a:p>
        </p:txBody>
      </p:sp>
      <p:sp>
        <p:nvSpPr>
          <p:cNvPr id="4" name="Content Placeholder 3"/>
          <p:cNvSpPr>
            <a:spLocks noGrp="1"/>
          </p:cNvSpPr>
          <p:nvPr>
            <p:ph sz="quarter" idx="1"/>
          </p:nvPr>
        </p:nvSpPr>
        <p:spPr/>
        <p:txBody>
          <a:bodyPr/>
          <a:lstStyle/>
          <a:p>
            <a:r>
              <a:rPr lang="en-US" dirty="0" smtClean="0">
                <a:solidFill>
                  <a:schemeClr val="bg1"/>
                </a:solidFill>
              </a:rPr>
              <a:t>System Name</a:t>
            </a:r>
          </a:p>
          <a:p>
            <a:r>
              <a:rPr lang="en-US" dirty="0" smtClean="0">
                <a:solidFill>
                  <a:schemeClr val="bg1"/>
                </a:solidFill>
              </a:rPr>
              <a:t>IT- ABC Number</a:t>
            </a:r>
          </a:p>
          <a:p>
            <a:r>
              <a:rPr lang="en-US" dirty="0" smtClean="0">
                <a:solidFill>
                  <a:schemeClr val="bg1"/>
                </a:solidFill>
              </a:rPr>
              <a:t>Hardware Description</a:t>
            </a:r>
          </a:p>
          <a:p>
            <a:r>
              <a:rPr lang="en-US" dirty="0" smtClean="0">
                <a:solidFill>
                  <a:schemeClr val="bg1"/>
                </a:solidFill>
              </a:rPr>
              <a:t>Software Description</a:t>
            </a:r>
          </a:p>
          <a:p>
            <a:r>
              <a:rPr lang="en-US" dirty="0" smtClean="0">
                <a:solidFill>
                  <a:schemeClr val="bg1"/>
                </a:solidFill>
              </a:rPr>
              <a:t>System Location</a:t>
            </a:r>
          </a:p>
          <a:p>
            <a:r>
              <a:rPr lang="en-US" dirty="0" smtClean="0">
                <a:solidFill>
                  <a:schemeClr val="bg1"/>
                </a:solidFill>
              </a:rPr>
              <a:t>Backup Procedures</a:t>
            </a:r>
          </a:p>
          <a:p>
            <a:r>
              <a:rPr lang="en-US" dirty="0" smtClean="0">
                <a:solidFill>
                  <a:schemeClr val="bg1"/>
                </a:solidFill>
              </a:rPr>
              <a:t>Disaster Recovery</a:t>
            </a:r>
          </a:p>
          <a:p>
            <a:r>
              <a:rPr lang="en-US" dirty="0" smtClean="0">
                <a:solidFill>
                  <a:schemeClr val="bg1"/>
                </a:solidFill>
              </a:rPr>
              <a:t>Data Migration Description</a:t>
            </a:r>
          </a:p>
          <a:p>
            <a:r>
              <a:rPr lang="en-US" dirty="0" smtClean="0">
                <a:solidFill>
                  <a:schemeClr val="bg1"/>
                </a:solidFill>
              </a:rPr>
              <a:t>Metadata Description</a:t>
            </a:r>
            <a:endParaRPr lang="en-US" dirty="0">
              <a:solidFill>
                <a:schemeClr val="bg1"/>
              </a:solidFill>
            </a:endParaRPr>
          </a:p>
        </p:txBody>
      </p:sp>
    </p:spTree>
    <p:extLst>
      <p:ext uri="{BB962C8B-B14F-4D97-AF65-F5344CB8AC3E}">
        <p14:creationId xmlns:p14="http://schemas.microsoft.com/office/powerpoint/2010/main" val="42697400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534400" cy="758952"/>
          </a:xfrm>
        </p:spPr>
        <p:txBody>
          <a:bodyPr/>
          <a:lstStyle/>
          <a:p>
            <a:r>
              <a:rPr lang="en-US" dirty="0" smtClean="0">
                <a:solidFill>
                  <a:schemeClr val="bg1"/>
                </a:solidFill>
              </a:rPr>
              <a:t>What Happens Now?</a:t>
            </a:r>
            <a:endParaRPr lang="en-US" dirty="0">
              <a:solidFill>
                <a:schemeClr val="bg1"/>
              </a:solidFill>
            </a:endParaRPr>
          </a:p>
        </p:txBody>
      </p:sp>
      <p:sp>
        <p:nvSpPr>
          <p:cNvPr id="3" name="Content Placeholder 2"/>
          <p:cNvSpPr>
            <a:spLocks noGrp="1"/>
          </p:cNvSpPr>
          <p:nvPr>
            <p:ph sz="quarter" idx="1"/>
          </p:nvPr>
        </p:nvSpPr>
        <p:spPr/>
        <p:txBody>
          <a:bodyPr/>
          <a:lstStyle/>
          <a:p>
            <a:r>
              <a:rPr lang="en-US" dirty="0" smtClean="0">
                <a:solidFill>
                  <a:schemeClr val="bg1"/>
                </a:solidFill>
              </a:rPr>
              <a:t>After the RDA is completed and submitted it will go through a review process.</a:t>
            </a:r>
          </a:p>
          <a:p>
            <a:r>
              <a:rPr lang="en-US" dirty="0" smtClean="0">
                <a:solidFill>
                  <a:schemeClr val="bg1"/>
                </a:solidFill>
              </a:rPr>
              <a:t>It will be reviewed by the Records Management Division, TSLA, and Audit.</a:t>
            </a:r>
          </a:p>
          <a:p>
            <a:r>
              <a:rPr lang="en-US" dirty="0" smtClean="0">
                <a:solidFill>
                  <a:schemeClr val="bg1"/>
                </a:solidFill>
              </a:rPr>
              <a:t>Once reviewed the agency may respond to any recommendations.</a:t>
            </a:r>
          </a:p>
          <a:p>
            <a:r>
              <a:rPr lang="en-US" dirty="0" smtClean="0">
                <a:solidFill>
                  <a:schemeClr val="bg1"/>
                </a:solidFill>
              </a:rPr>
              <a:t>The completed RDA then goes before the PRC.</a:t>
            </a:r>
          </a:p>
          <a:p>
            <a:r>
              <a:rPr lang="en-US" dirty="0" smtClean="0">
                <a:solidFill>
                  <a:schemeClr val="bg1"/>
                </a:solidFill>
              </a:rPr>
              <a:t>Once the PRC approves the RDA will then become effective.</a:t>
            </a:r>
            <a:endParaRPr lang="en-US" dirty="0">
              <a:solidFill>
                <a:schemeClr val="bg1"/>
              </a:solidFill>
            </a:endParaRPr>
          </a:p>
        </p:txBody>
      </p:sp>
    </p:spTree>
    <p:extLst>
      <p:ext uri="{BB962C8B-B14F-4D97-AF65-F5344CB8AC3E}">
        <p14:creationId xmlns:p14="http://schemas.microsoft.com/office/powerpoint/2010/main" val="4030352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758952"/>
          </a:xfrm>
        </p:spPr>
        <p:txBody>
          <a:bodyPr/>
          <a:lstStyle/>
          <a:p>
            <a:r>
              <a:rPr lang="en-US" dirty="0" smtClean="0">
                <a:solidFill>
                  <a:schemeClr val="bg1"/>
                </a:solidFill>
              </a:rPr>
              <a:t>Why do you need all of this Information?</a:t>
            </a:r>
            <a:endParaRPr lang="en-US" dirty="0">
              <a:solidFill>
                <a:schemeClr val="bg1"/>
              </a:solidFill>
            </a:endParaRPr>
          </a:p>
        </p:txBody>
      </p:sp>
      <p:sp>
        <p:nvSpPr>
          <p:cNvPr id="4" name="TextBox 3"/>
          <p:cNvSpPr txBox="1"/>
          <p:nvPr/>
        </p:nvSpPr>
        <p:spPr>
          <a:xfrm>
            <a:off x="685800" y="1066800"/>
            <a:ext cx="7848600" cy="5613845"/>
          </a:xfrm>
          <a:prstGeom prst="rect">
            <a:avLst/>
          </a:prstGeom>
          <a:noFill/>
        </p:spPr>
        <p:txBody>
          <a:bodyPr wrap="square" rtlCol="0">
            <a:spAutoFit/>
          </a:bodyPr>
          <a:lstStyle/>
          <a:p>
            <a:pPr marL="274320" lvl="0" indent="-274320">
              <a:spcBef>
                <a:spcPct val="20000"/>
              </a:spcBef>
              <a:buClr>
                <a:srgbClr val="D16349"/>
              </a:buClr>
              <a:buSzPct val="85000"/>
              <a:buFont typeface="Wingdings 2"/>
              <a:buChar char=""/>
            </a:pPr>
            <a:r>
              <a:rPr lang="en-US" sz="3200" dirty="0">
                <a:solidFill>
                  <a:schemeClr val="bg1"/>
                </a:solidFill>
              </a:rPr>
              <a:t>Although the RDA asks for a significant amount of information about the record series, the PRC nevertheless requires that the information be provided on the RDA.  </a:t>
            </a:r>
          </a:p>
          <a:p>
            <a:pPr marL="274320" lvl="0" indent="-274320">
              <a:spcBef>
                <a:spcPct val="20000"/>
              </a:spcBef>
              <a:buClr>
                <a:srgbClr val="D16349"/>
              </a:buClr>
              <a:buSzPct val="85000"/>
              <a:buFont typeface="Wingdings 2"/>
              <a:buChar char=""/>
            </a:pPr>
            <a:r>
              <a:rPr lang="en-US" sz="3200" dirty="0">
                <a:solidFill>
                  <a:schemeClr val="bg1"/>
                </a:solidFill>
              </a:rPr>
              <a:t>This process is, ultimately, required by law and this effort flows from the PRC’s resolution to ensure our state is complying with Tenn. Code Ann. § 10-7-303 (d) and § 10-7-509 (a).  </a:t>
            </a:r>
          </a:p>
          <a:p>
            <a:pPr marL="274320" lvl="0" indent="-274320">
              <a:spcBef>
                <a:spcPct val="20000"/>
              </a:spcBef>
              <a:buClr>
                <a:srgbClr val="D16349"/>
              </a:buClr>
              <a:buSzPct val="85000"/>
              <a:buFont typeface="Wingdings 2"/>
              <a:buChar char=""/>
            </a:pPr>
            <a:endParaRPr lang="en-US" sz="2700" dirty="0">
              <a:solidFill>
                <a:prstClr val="black"/>
              </a:solidFill>
            </a:endParaRPr>
          </a:p>
        </p:txBody>
      </p:sp>
    </p:spTree>
    <p:extLst>
      <p:ext uri="{BB962C8B-B14F-4D97-AF65-F5344CB8AC3E}">
        <p14:creationId xmlns:p14="http://schemas.microsoft.com/office/powerpoint/2010/main" val="18440783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Remember…</a:t>
            </a:r>
            <a:endParaRPr lang="en-US" dirty="0">
              <a:solidFill>
                <a:schemeClr val="bg1"/>
              </a:solidFill>
            </a:endParaRPr>
          </a:p>
        </p:txBody>
      </p:sp>
      <p:sp>
        <p:nvSpPr>
          <p:cNvPr id="3" name="Content Placeholder 2"/>
          <p:cNvSpPr>
            <a:spLocks noGrp="1"/>
          </p:cNvSpPr>
          <p:nvPr>
            <p:ph sz="quarter" idx="1"/>
          </p:nvPr>
        </p:nvSpPr>
        <p:spPr/>
        <p:txBody>
          <a:bodyPr>
            <a:normAutofit fontScale="92500" lnSpcReduction="20000"/>
          </a:bodyPr>
          <a:lstStyle/>
          <a:p>
            <a:r>
              <a:rPr lang="en-US" dirty="0" smtClean="0">
                <a:solidFill>
                  <a:schemeClr val="bg1"/>
                </a:solidFill>
              </a:rPr>
              <a:t>Records are not to be destroyed without an RDA according to T.C.A</a:t>
            </a:r>
            <a:r>
              <a:rPr lang="en-US" dirty="0">
                <a:solidFill>
                  <a:schemeClr val="bg1"/>
                </a:solidFill>
              </a:rPr>
              <a:t>. § </a:t>
            </a:r>
            <a:r>
              <a:rPr lang="en-US" dirty="0" smtClean="0">
                <a:solidFill>
                  <a:schemeClr val="bg1"/>
                </a:solidFill>
              </a:rPr>
              <a:t>10-7-303</a:t>
            </a:r>
          </a:p>
          <a:p>
            <a:pPr lvl="1"/>
            <a:r>
              <a:rPr lang="en-US" dirty="0">
                <a:solidFill>
                  <a:schemeClr val="bg1"/>
                </a:solidFill>
              </a:rPr>
              <a:t>Destruction Procedures. No record or records shall be scheduled for destruction without the unanimous approval of the voting members of the Public Records Commission. Approval for the destruction scheduling from the Commission is received through the RDA process. All agencies shall destroy records using state approved procedures</a:t>
            </a:r>
            <a:r>
              <a:rPr lang="en-US" dirty="0" smtClean="0">
                <a:solidFill>
                  <a:schemeClr val="bg1"/>
                </a:solidFill>
              </a:rPr>
              <a:t>.</a:t>
            </a:r>
          </a:p>
          <a:p>
            <a:r>
              <a:rPr lang="en-US" dirty="0" smtClean="0">
                <a:solidFill>
                  <a:schemeClr val="bg1"/>
                </a:solidFill>
              </a:rPr>
              <a:t>Records Management is available to assist you by advising on the development, utilization, retention, disposition, and destruction of records.</a:t>
            </a:r>
          </a:p>
          <a:p>
            <a:r>
              <a:rPr lang="en-US" dirty="0" smtClean="0">
                <a:solidFill>
                  <a:schemeClr val="bg1"/>
                </a:solidFill>
              </a:rPr>
              <a:t>If you have any questions please contact me at:</a:t>
            </a:r>
          </a:p>
          <a:p>
            <a:pPr lvl="1"/>
            <a:r>
              <a:rPr lang="en-US" dirty="0" smtClean="0">
                <a:solidFill>
                  <a:schemeClr val="bg1"/>
                </a:solidFill>
              </a:rPr>
              <a:t>615-253-4572, or;</a:t>
            </a:r>
          </a:p>
          <a:p>
            <a:pPr lvl="1"/>
            <a:r>
              <a:rPr lang="en-US" dirty="0" smtClean="0">
                <a:solidFill>
                  <a:schemeClr val="bg1"/>
                </a:solidFill>
              </a:rPr>
              <a:t>Jasmine.sourignavong@tn.gov</a:t>
            </a:r>
            <a:endParaRPr lang="en-US" dirty="0">
              <a:solidFill>
                <a:schemeClr val="bg1"/>
              </a:solidFill>
            </a:endParaRPr>
          </a:p>
        </p:txBody>
      </p:sp>
    </p:spTree>
    <p:extLst>
      <p:ext uri="{BB962C8B-B14F-4D97-AF65-F5344CB8AC3E}">
        <p14:creationId xmlns:p14="http://schemas.microsoft.com/office/powerpoint/2010/main" val="3544908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Specific RDA</a:t>
            </a:r>
            <a:endParaRPr lang="en-US" b="1" dirty="0">
              <a:solidFill>
                <a:schemeClr val="bg1"/>
              </a:solidFill>
            </a:endParaRPr>
          </a:p>
        </p:txBody>
      </p:sp>
      <p:sp>
        <p:nvSpPr>
          <p:cNvPr id="3" name="Content Placeholder 2"/>
          <p:cNvSpPr>
            <a:spLocks noGrp="1"/>
          </p:cNvSpPr>
          <p:nvPr>
            <p:ph sz="quarter" idx="1"/>
          </p:nvPr>
        </p:nvSpPr>
        <p:spPr/>
        <p:txBody>
          <a:bodyPr>
            <a:normAutofit fontScale="92500"/>
          </a:bodyPr>
          <a:lstStyle/>
          <a:p>
            <a:r>
              <a:rPr lang="en-US" dirty="0" smtClean="0">
                <a:solidFill>
                  <a:schemeClr val="bg1"/>
                </a:solidFill>
              </a:rPr>
              <a:t>Before Creating a new RDA, it is important to make sure the record does not already have an RDA.</a:t>
            </a:r>
          </a:p>
          <a:p>
            <a:r>
              <a:rPr lang="en-US" dirty="0" smtClean="0">
                <a:solidFill>
                  <a:schemeClr val="bg1"/>
                </a:solidFill>
              </a:rPr>
              <a:t>This applies to records that are unique to a state agency’s operations and mission. The schedules identify records that the agency produces, collects, receives, or retains in carrying out its special functions.</a:t>
            </a:r>
          </a:p>
          <a:p>
            <a:r>
              <a:rPr lang="en-US" dirty="0" smtClean="0">
                <a:solidFill>
                  <a:schemeClr val="bg1"/>
                </a:solidFill>
              </a:rPr>
              <a:t>Examples</a:t>
            </a:r>
          </a:p>
          <a:p>
            <a:pPr lvl="1"/>
            <a:r>
              <a:rPr lang="en-US" dirty="0" smtClean="0">
                <a:solidFill>
                  <a:schemeClr val="bg1"/>
                </a:solidFill>
              </a:rPr>
              <a:t>Surveys</a:t>
            </a:r>
          </a:p>
          <a:p>
            <a:pPr lvl="1"/>
            <a:r>
              <a:rPr lang="en-US" dirty="0" smtClean="0">
                <a:solidFill>
                  <a:schemeClr val="bg1"/>
                </a:solidFill>
              </a:rPr>
              <a:t>Grants</a:t>
            </a:r>
          </a:p>
          <a:p>
            <a:pPr lvl="1"/>
            <a:r>
              <a:rPr lang="en-US" dirty="0" smtClean="0">
                <a:solidFill>
                  <a:schemeClr val="bg1"/>
                </a:solidFill>
              </a:rPr>
              <a:t>Case Files</a:t>
            </a:r>
          </a:p>
          <a:p>
            <a:pPr lvl="1"/>
            <a:r>
              <a:rPr lang="en-US" dirty="0" smtClean="0">
                <a:solidFill>
                  <a:schemeClr val="bg1"/>
                </a:solidFill>
              </a:rPr>
              <a:t>Audits</a:t>
            </a:r>
            <a:endParaRPr lang="en-US" dirty="0">
              <a:solidFill>
                <a:schemeClr val="bg1"/>
              </a:solidFill>
            </a:endParaRPr>
          </a:p>
        </p:txBody>
      </p:sp>
    </p:spTree>
    <p:extLst>
      <p:ext uri="{BB962C8B-B14F-4D97-AF65-F5344CB8AC3E}">
        <p14:creationId xmlns:p14="http://schemas.microsoft.com/office/powerpoint/2010/main" val="3187466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Retention Schedule</a:t>
            </a:r>
            <a:endParaRPr lang="en-US" b="1" dirty="0">
              <a:solidFill>
                <a:schemeClr val="bg1"/>
              </a:solidFill>
            </a:endParaRPr>
          </a:p>
        </p:txBody>
      </p:sp>
      <p:sp>
        <p:nvSpPr>
          <p:cNvPr id="3" name="Content Placeholder 2"/>
          <p:cNvSpPr>
            <a:spLocks noGrp="1"/>
          </p:cNvSpPr>
          <p:nvPr>
            <p:ph sz="half" idx="1"/>
          </p:nvPr>
        </p:nvSpPr>
        <p:spPr>
          <a:xfrm>
            <a:off x="228600" y="1371600"/>
            <a:ext cx="8686800" cy="4681728"/>
          </a:xfrm>
        </p:spPr>
        <p:txBody>
          <a:bodyPr>
            <a:normAutofit fontScale="92500" lnSpcReduction="10000"/>
          </a:bodyPr>
          <a:lstStyle/>
          <a:p>
            <a:pPr marL="0" indent="0">
              <a:buNone/>
            </a:pPr>
            <a:r>
              <a:rPr lang="en-US" dirty="0" smtClean="0">
                <a:solidFill>
                  <a:schemeClr val="bg1"/>
                </a:solidFill>
              </a:rPr>
              <a:t>Establishing a retention schedule requires appraising the use and value of information, as well as researching regulations that may govern retention</a:t>
            </a:r>
          </a:p>
          <a:p>
            <a:pPr marL="0" indent="0">
              <a:buNone/>
            </a:pPr>
            <a:endParaRPr lang="en-US" dirty="0">
              <a:solidFill>
                <a:schemeClr val="bg1"/>
              </a:solidFill>
            </a:endParaRPr>
          </a:p>
          <a:p>
            <a:pPr marL="0" indent="0">
              <a:buNone/>
            </a:pPr>
            <a:r>
              <a:rPr lang="en-US" dirty="0" smtClean="0">
                <a:solidFill>
                  <a:schemeClr val="bg1"/>
                </a:solidFill>
              </a:rPr>
              <a:t>Retention schedules are not merely suggestions. Records cannot be destroyed before the stated period, nor should they be retained longer than the stated period unless they are involved in :</a:t>
            </a:r>
          </a:p>
          <a:p>
            <a:r>
              <a:rPr lang="en-US" dirty="0" smtClean="0">
                <a:solidFill>
                  <a:schemeClr val="bg1"/>
                </a:solidFill>
              </a:rPr>
              <a:t>An investigation</a:t>
            </a:r>
          </a:p>
          <a:p>
            <a:r>
              <a:rPr lang="en-US" dirty="0" smtClean="0">
                <a:solidFill>
                  <a:schemeClr val="bg1"/>
                </a:solidFill>
              </a:rPr>
              <a:t>Litigation</a:t>
            </a:r>
          </a:p>
          <a:p>
            <a:r>
              <a:rPr lang="en-US" dirty="0" smtClean="0">
                <a:solidFill>
                  <a:schemeClr val="bg1"/>
                </a:solidFill>
              </a:rPr>
              <a:t>Audit</a:t>
            </a:r>
          </a:p>
          <a:p>
            <a:r>
              <a:rPr lang="en-US" dirty="0" smtClean="0">
                <a:solidFill>
                  <a:schemeClr val="bg1"/>
                </a:solidFill>
              </a:rPr>
              <a:t>Request for records pursuant to the Freedom of Information Act</a:t>
            </a:r>
            <a:endParaRPr lang="en-US" dirty="0">
              <a:solidFill>
                <a:schemeClr val="bg1"/>
              </a:solidFill>
            </a:endParaRPr>
          </a:p>
        </p:txBody>
      </p:sp>
      <p:sp>
        <p:nvSpPr>
          <p:cNvPr id="5" name="Content Placeholder 4"/>
          <p:cNvSpPr>
            <a:spLocks noGrp="1"/>
          </p:cNvSpPr>
          <p:nvPr>
            <p:ph sz="half" idx="2"/>
          </p:nvPr>
        </p:nvSpPr>
        <p:spPr/>
        <p:txBody>
          <a:bodyPr/>
          <a:lstStyle/>
          <a:p>
            <a:endParaRPr lang="en-US"/>
          </a:p>
        </p:txBody>
      </p:sp>
    </p:spTree>
    <p:extLst>
      <p:ext uri="{BB962C8B-B14F-4D97-AF65-F5344CB8AC3E}">
        <p14:creationId xmlns:p14="http://schemas.microsoft.com/office/powerpoint/2010/main" val="2047791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Benefits of a Retention Schedule</a:t>
            </a:r>
            <a:endParaRPr lang="en-US" dirty="0">
              <a:solidFill>
                <a:schemeClr val="bg1"/>
              </a:solidFill>
            </a:endParaRPr>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a:solidFill>
                  <a:schemeClr val="bg1"/>
                </a:solidFill>
              </a:rPr>
              <a:t>Benefits of a Retention Schedule</a:t>
            </a:r>
          </a:p>
          <a:p>
            <a:pPr>
              <a:buClr>
                <a:schemeClr val="tx1"/>
              </a:buClr>
            </a:pPr>
            <a:r>
              <a:rPr lang="en-US" dirty="0">
                <a:solidFill>
                  <a:schemeClr val="bg1"/>
                </a:solidFill>
              </a:rPr>
              <a:t>Ensures that an agency or department is in compliance with both state and federal laws.</a:t>
            </a:r>
          </a:p>
          <a:p>
            <a:pPr>
              <a:buClr>
                <a:schemeClr val="tx1"/>
              </a:buClr>
            </a:pPr>
            <a:r>
              <a:rPr lang="en-US" dirty="0">
                <a:solidFill>
                  <a:schemeClr val="bg1"/>
                </a:solidFill>
              </a:rPr>
              <a:t>Verifies that records with legal, fiscal, or administrative purposes are not destroyed prematurely.</a:t>
            </a:r>
          </a:p>
          <a:p>
            <a:pPr>
              <a:buClr>
                <a:schemeClr val="tx1"/>
              </a:buClr>
            </a:pPr>
            <a:r>
              <a:rPr lang="en-US" dirty="0">
                <a:solidFill>
                  <a:schemeClr val="bg1"/>
                </a:solidFill>
              </a:rPr>
              <a:t>Determines when records may be transferred to State Records Center or other location for permanent storage.</a:t>
            </a:r>
          </a:p>
          <a:p>
            <a:pPr>
              <a:buClr>
                <a:schemeClr val="tx1"/>
              </a:buClr>
            </a:pPr>
            <a:r>
              <a:rPr lang="en-US" dirty="0" smtClean="0">
                <a:solidFill>
                  <a:schemeClr val="bg1"/>
                </a:solidFill>
              </a:rPr>
              <a:t>Details </a:t>
            </a:r>
            <a:r>
              <a:rPr lang="en-US" dirty="0">
                <a:solidFill>
                  <a:schemeClr val="bg1"/>
                </a:solidFill>
              </a:rPr>
              <a:t>essential records protection plan.</a:t>
            </a:r>
          </a:p>
          <a:p>
            <a:pPr>
              <a:buClr>
                <a:schemeClr val="tx1"/>
              </a:buClr>
            </a:pPr>
            <a:r>
              <a:rPr lang="en-US" dirty="0">
                <a:solidFill>
                  <a:schemeClr val="bg1"/>
                </a:solidFill>
              </a:rPr>
              <a:t>Ensures the preservation of historical records</a:t>
            </a:r>
          </a:p>
          <a:p>
            <a:pPr>
              <a:buClr>
                <a:schemeClr val="tx1"/>
              </a:buClr>
            </a:pPr>
            <a:r>
              <a:rPr lang="en-US" dirty="0">
                <a:solidFill>
                  <a:schemeClr val="bg1"/>
                </a:solidFill>
              </a:rPr>
              <a:t>Indicates the privacy status of a records series.</a:t>
            </a:r>
          </a:p>
          <a:p>
            <a:pPr>
              <a:buClr>
                <a:schemeClr val="tx1"/>
              </a:buClr>
            </a:pPr>
            <a:r>
              <a:rPr lang="en-US" dirty="0">
                <a:solidFill>
                  <a:schemeClr val="bg1"/>
                </a:solidFill>
              </a:rPr>
              <a:t>Reduces cost by:</a:t>
            </a:r>
          </a:p>
          <a:p>
            <a:pPr lvl="1">
              <a:buClr>
                <a:schemeClr val="tx1"/>
              </a:buClr>
            </a:pPr>
            <a:r>
              <a:rPr lang="en-US" dirty="0">
                <a:solidFill>
                  <a:schemeClr val="bg1"/>
                </a:solidFill>
              </a:rPr>
              <a:t>Allowing records that are no longer useful to be legally destroyed.</a:t>
            </a:r>
          </a:p>
          <a:p>
            <a:pPr lvl="1">
              <a:buClr>
                <a:schemeClr val="tx1"/>
              </a:buClr>
            </a:pPr>
            <a:r>
              <a:rPr lang="en-US" dirty="0">
                <a:solidFill>
                  <a:schemeClr val="bg1"/>
                </a:solidFill>
              </a:rPr>
              <a:t>Reduce the space and equipment necessary for filing records in paper or electronic format.</a:t>
            </a:r>
          </a:p>
          <a:p>
            <a:endParaRPr lang="en-US" dirty="0"/>
          </a:p>
        </p:txBody>
      </p:sp>
    </p:spTree>
    <p:extLst>
      <p:ext uri="{BB962C8B-B14F-4D97-AF65-F5344CB8AC3E}">
        <p14:creationId xmlns:p14="http://schemas.microsoft.com/office/powerpoint/2010/main" val="2944414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 y="1371600"/>
            <a:ext cx="8534400" cy="3429000"/>
          </a:xfrm>
        </p:spPr>
        <p:txBody>
          <a:bodyPr>
            <a:normAutofit/>
          </a:bodyPr>
          <a:lstStyle/>
          <a:p>
            <a:r>
              <a:rPr lang="en-US" sz="2400" dirty="0" smtClean="0">
                <a:solidFill>
                  <a:schemeClr val="bg1"/>
                </a:solidFill>
                <a:latin typeface="Bell MT" panose="02020503060305020303" pitchFamily="18" charset="0"/>
                <a:ea typeface="Batang" panose="02030600000101010101" pitchFamily="18" charset="-127"/>
              </a:rPr>
              <a:t>Before you start creating, revising, or deleting an RDA:</a:t>
            </a:r>
          </a:p>
          <a:p>
            <a:pPr marL="285750" indent="-285750" algn="l">
              <a:buFont typeface="Arial" panose="020B0604020202020204" pitchFamily="34" charset="0"/>
              <a:buChar char="•"/>
            </a:pPr>
            <a:r>
              <a:rPr lang="en-US" sz="2400" dirty="0" smtClean="0">
                <a:solidFill>
                  <a:schemeClr val="bg1"/>
                </a:solidFill>
                <a:latin typeface="Bell MT" panose="02020503060305020303" pitchFamily="18" charset="0"/>
                <a:ea typeface="Batang" panose="02030600000101010101" pitchFamily="18" charset="-127"/>
              </a:rPr>
              <a:t>Contact Your Records Officer</a:t>
            </a:r>
          </a:p>
          <a:p>
            <a:pPr marL="285750" indent="-285750" algn="l">
              <a:buFont typeface="Arial" panose="020B0604020202020204" pitchFamily="34" charset="0"/>
              <a:buChar char="•"/>
            </a:pPr>
            <a:r>
              <a:rPr lang="en-US" sz="2400" dirty="0" smtClean="0">
                <a:solidFill>
                  <a:schemeClr val="bg1"/>
                </a:solidFill>
                <a:latin typeface="Bell MT" panose="02020503060305020303" pitchFamily="18" charset="0"/>
                <a:ea typeface="Batang" panose="02030600000101010101" pitchFamily="18" charset="-127"/>
              </a:rPr>
              <a:t>Obtain a log in and password</a:t>
            </a:r>
          </a:p>
          <a:p>
            <a:pPr marL="285750" indent="-285750" algn="l">
              <a:buFont typeface="Arial" panose="020B0604020202020204" pitchFamily="34" charset="0"/>
              <a:buChar char="•"/>
            </a:pPr>
            <a:r>
              <a:rPr lang="en-US" sz="2400" dirty="0" smtClean="0">
                <a:solidFill>
                  <a:schemeClr val="bg1"/>
                </a:solidFill>
                <a:latin typeface="Bell MT" panose="02020503060305020303" pitchFamily="18" charset="0"/>
                <a:ea typeface="Batang" panose="02030600000101010101" pitchFamily="18" charset="-127"/>
              </a:rPr>
              <a:t>Visit </a:t>
            </a:r>
            <a:r>
              <a:rPr lang="en-US" sz="2400" dirty="0">
                <a:solidFill>
                  <a:schemeClr val="bg1"/>
                </a:solidFill>
                <a:latin typeface="Bell MT" panose="02020503060305020303" pitchFamily="18" charset="0"/>
                <a:ea typeface="Batang" panose="02030600000101010101" pitchFamily="18" charset="-127"/>
                <a:hlinkClick r:id="rId3"/>
              </a:rPr>
              <a:t>http://</a:t>
            </a:r>
            <a:r>
              <a:rPr lang="en-US" sz="2400" dirty="0" smtClean="0">
                <a:solidFill>
                  <a:schemeClr val="bg1"/>
                </a:solidFill>
                <a:latin typeface="Bell MT" panose="02020503060305020303" pitchFamily="18" charset="0"/>
                <a:ea typeface="Batang" panose="02030600000101010101" pitchFamily="18" charset="-127"/>
                <a:hlinkClick r:id="rId3"/>
              </a:rPr>
              <a:t>www.tnsos.net/rmd/rda</a:t>
            </a:r>
            <a:r>
              <a:rPr lang="en-US" sz="2400" dirty="0" smtClean="0">
                <a:solidFill>
                  <a:schemeClr val="bg1"/>
                </a:solidFill>
                <a:latin typeface="Bell MT" panose="02020503060305020303" pitchFamily="18" charset="0"/>
                <a:ea typeface="Batang" panose="02030600000101010101" pitchFamily="18" charset="-127"/>
              </a:rPr>
              <a:t> and log in to the site and click Request new RDA</a:t>
            </a:r>
            <a:endParaRPr lang="en-US" sz="2400" dirty="0">
              <a:solidFill>
                <a:schemeClr val="bg1"/>
              </a:solidFill>
              <a:latin typeface="Bell MT" panose="02020503060305020303" pitchFamily="18" charset="0"/>
              <a:ea typeface="Batang" panose="02030600000101010101" pitchFamily="18" charset="-127"/>
            </a:endParaRPr>
          </a:p>
        </p:txBody>
      </p:sp>
      <p:sp>
        <p:nvSpPr>
          <p:cNvPr id="3" name="Title 2"/>
          <p:cNvSpPr>
            <a:spLocks noGrp="1"/>
          </p:cNvSpPr>
          <p:nvPr>
            <p:ph type="title"/>
          </p:nvPr>
        </p:nvSpPr>
        <p:spPr>
          <a:xfrm>
            <a:off x="533400" y="-457200"/>
            <a:ext cx="7772400" cy="1524000"/>
          </a:xfrm>
        </p:spPr>
        <p:txBody>
          <a:bodyPr/>
          <a:lstStyle/>
          <a:p>
            <a:r>
              <a:rPr lang="en-US" dirty="0" smtClean="0"/>
              <a:t>Web App</a:t>
            </a:r>
            <a:endParaRPr lang="en-US" dirty="0"/>
          </a:p>
        </p:txBody>
      </p:sp>
    </p:spTree>
    <p:extLst>
      <p:ext uri="{BB962C8B-B14F-4D97-AF65-F5344CB8AC3E}">
        <p14:creationId xmlns:p14="http://schemas.microsoft.com/office/powerpoint/2010/main" val="717500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76200" y="1295400"/>
            <a:ext cx="9003756" cy="44820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79513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Data</a:t>
            </a:r>
            <a:endParaRPr lang="en-US" dirty="0"/>
          </a:p>
        </p:txBody>
      </p:sp>
      <p:sp>
        <p:nvSpPr>
          <p:cNvPr id="3" name="Content Placeholder 2"/>
          <p:cNvSpPr>
            <a:spLocks noGrp="1"/>
          </p:cNvSpPr>
          <p:nvPr>
            <p:ph sz="half" idx="1"/>
          </p:nvPr>
        </p:nvSpPr>
        <p:spPr>
          <a:xfrm>
            <a:off x="152400" y="1371600"/>
            <a:ext cx="4498848" cy="4681728"/>
          </a:xfrm>
        </p:spPr>
        <p:txBody>
          <a:bodyPr>
            <a:normAutofit fontScale="70000" lnSpcReduction="20000"/>
          </a:bodyPr>
          <a:lstStyle/>
          <a:p>
            <a:pPr marL="0" indent="0">
              <a:buNone/>
            </a:pPr>
            <a:r>
              <a:rPr lang="en-US" dirty="0" smtClean="0">
                <a:solidFill>
                  <a:schemeClr val="bg1"/>
                </a:solidFill>
              </a:rPr>
              <a:t>Record Series Title</a:t>
            </a:r>
          </a:p>
          <a:p>
            <a:r>
              <a:rPr lang="en-US" dirty="0" smtClean="0">
                <a:solidFill>
                  <a:schemeClr val="bg1"/>
                </a:solidFill>
              </a:rPr>
              <a:t>Determine a unique, specific, descriptive title for the record series. Titles should clearly identify the subject and/or functions of the records. Please spell out any acronyms.</a:t>
            </a:r>
          </a:p>
          <a:p>
            <a:pPr marL="0" indent="0">
              <a:buNone/>
            </a:pPr>
            <a:r>
              <a:rPr lang="en-US" dirty="0" smtClean="0">
                <a:solidFill>
                  <a:schemeClr val="bg1"/>
                </a:solidFill>
              </a:rPr>
              <a:t>Records Series Abstract</a:t>
            </a:r>
          </a:p>
          <a:p>
            <a:r>
              <a:rPr lang="en-US" dirty="0" smtClean="0">
                <a:solidFill>
                  <a:schemeClr val="bg1"/>
                </a:solidFill>
              </a:rPr>
              <a:t>Describe the purpose of the records series, indicating:</a:t>
            </a:r>
          </a:p>
          <a:p>
            <a:pPr lvl="1"/>
            <a:r>
              <a:rPr lang="en-US" dirty="0" smtClean="0">
                <a:solidFill>
                  <a:schemeClr val="bg1"/>
                </a:solidFill>
              </a:rPr>
              <a:t>What documents are included in the records series.</a:t>
            </a:r>
          </a:p>
          <a:p>
            <a:pPr lvl="1"/>
            <a:r>
              <a:rPr lang="en-US" dirty="0" smtClean="0">
                <a:solidFill>
                  <a:schemeClr val="bg1"/>
                </a:solidFill>
              </a:rPr>
              <a:t>Any specific details that may be helpful such as form number.</a:t>
            </a:r>
          </a:p>
          <a:p>
            <a:pPr marL="0" indent="0">
              <a:buNone/>
            </a:pPr>
            <a:r>
              <a:rPr lang="en-US" dirty="0" smtClean="0">
                <a:solidFill>
                  <a:schemeClr val="bg1"/>
                </a:solidFill>
              </a:rPr>
              <a:t>Records Series Active</a:t>
            </a:r>
          </a:p>
          <a:p>
            <a:r>
              <a:rPr lang="en-US" dirty="0" smtClean="0">
                <a:solidFill>
                  <a:schemeClr val="bg1"/>
                </a:solidFill>
              </a:rPr>
              <a:t>Indicate whether the records series is still in use- in other words, whether more files of this type are being generated.</a:t>
            </a:r>
          </a:p>
          <a:p>
            <a:pPr lvl="1"/>
            <a:endParaRPr lang="en-US" dirty="0" smtClean="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648200" y="1752600"/>
            <a:ext cx="4267200" cy="3657600"/>
          </a:xfrm>
        </p:spPr>
      </p:pic>
    </p:spTree>
    <p:extLst>
      <p:ext uri="{BB962C8B-B14F-4D97-AF65-F5344CB8AC3E}">
        <p14:creationId xmlns:p14="http://schemas.microsoft.com/office/powerpoint/2010/main" val="3749189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607</TotalTime>
  <Words>2199</Words>
  <Application>Microsoft Office PowerPoint</Application>
  <PresentationFormat>On-screen Show (4:3)</PresentationFormat>
  <Paragraphs>220</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RDA Development</vt:lpstr>
      <vt:lpstr>Records Disposition Authorizations</vt:lpstr>
      <vt:lpstr>Statewide RDA</vt:lpstr>
      <vt:lpstr>Specific RDA</vt:lpstr>
      <vt:lpstr>Retention Schedule</vt:lpstr>
      <vt:lpstr>Benefits of a Retention Schedule</vt:lpstr>
      <vt:lpstr>Web App</vt:lpstr>
      <vt:lpstr>PowerPoint Presentation</vt:lpstr>
      <vt:lpstr>Core Data</vt:lpstr>
      <vt:lpstr>File Cutoff</vt:lpstr>
      <vt:lpstr>Retention</vt:lpstr>
      <vt:lpstr>Disposition Notes</vt:lpstr>
      <vt:lpstr>Worksheet</vt:lpstr>
      <vt:lpstr>File Arrangement</vt:lpstr>
      <vt:lpstr>Media Format Generated and Media Format Stored </vt:lpstr>
      <vt:lpstr>Date Range, Annual Accumulation, Current Volume</vt:lpstr>
      <vt:lpstr>Record Value</vt:lpstr>
      <vt:lpstr>Administrative Value</vt:lpstr>
      <vt:lpstr>Legal Value</vt:lpstr>
      <vt:lpstr>Fiscal Value</vt:lpstr>
      <vt:lpstr>Audit Requirements</vt:lpstr>
      <vt:lpstr>Reference Frequency and Data Update Frequency</vt:lpstr>
      <vt:lpstr>Information Shared Outside of the State</vt:lpstr>
      <vt:lpstr>Essential Record</vt:lpstr>
      <vt:lpstr>PowerPoint Presentation</vt:lpstr>
      <vt:lpstr>Confidentiality</vt:lpstr>
      <vt:lpstr>Media Recommendation</vt:lpstr>
      <vt:lpstr>Retention</vt:lpstr>
      <vt:lpstr>Final Disposition</vt:lpstr>
      <vt:lpstr>Legal Citation</vt:lpstr>
      <vt:lpstr>Uploads</vt:lpstr>
      <vt:lpstr>Electronic Records Plan Inventory</vt:lpstr>
      <vt:lpstr>What Happens Now?</vt:lpstr>
      <vt:lpstr>Why do you need all of this Information?</vt:lpstr>
      <vt:lpstr>Remember…</vt:lpstr>
    </vt:vector>
  </TitlesOfParts>
  <Company>State of Tennessee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Development</dc:title>
  <dc:creator>Jasmine Sourignavong</dc:creator>
  <cp:lastModifiedBy>Jasmine Sourignavong</cp:lastModifiedBy>
  <cp:revision>50</cp:revision>
  <dcterms:created xsi:type="dcterms:W3CDTF">2014-04-28T13:59:35Z</dcterms:created>
  <dcterms:modified xsi:type="dcterms:W3CDTF">2014-05-14T14:10:04Z</dcterms:modified>
</cp:coreProperties>
</file>